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7" r:id="rId1"/>
  </p:sldMasterIdLst>
  <p:notesMasterIdLst>
    <p:notesMasterId r:id="rId29"/>
  </p:notesMasterIdLst>
  <p:handoutMasterIdLst>
    <p:handoutMasterId r:id="rId30"/>
  </p:handoutMasterIdLst>
  <p:sldIdLst>
    <p:sldId id="272" r:id="rId2"/>
    <p:sldId id="274" r:id="rId3"/>
    <p:sldId id="273" r:id="rId4"/>
    <p:sldId id="277" r:id="rId5"/>
    <p:sldId id="269" r:id="rId6"/>
    <p:sldId id="279" r:id="rId7"/>
    <p:sldId id="278" r:id="rId8"/>
    <p:sldId id="280" r:id="rId9"/>
    <p:sldId id="268" r:id="rId10"/>
    <p:sldId id="281" r:id="rId11"/>
    <p:sldId id="282" r:id="rId12"/>
    <p:sldId id="283" r:id="rId13"/>
    <p:sldId id="275" r:id="rId14"/>
    <p:sldId id="284" r:id="rId15"/>
    <p:sldId id="259" r:id="rId16"/>
    <p:sldId id="260" r:id="rId17"/>
    <p:sldId id="285" r:id="rId18"/>
    <p:sldId id="286" r:id="rId19"/>
    <p:sldId id="287" r:id="rId20"/>
    <p:sldId id="267" r:id="rId21"/>
    <p:sldId id="288" r:id="rId22"/>
    <p:sldId id="261" r:id="rId23"/>
    <p:sldId id="289" r:id="rId24"/>
    <p:sldId id="262" r:id="rId25"/>
    <p:sldId id="292" r:id="rId26"/>
    <p:sldId id="290" r:id="rId27"/>
    <p:sldId id="291" r:id="rId28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6EAA86-C1EC-4015-BB96-B9890C440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9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170B04-C75A-486B-AA88-CCE953296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76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02149-D5D3-4E4C-AB72-E3F090C63B7B}" type="slidenum">
              <a:rPr lang="en-US"/>
              <a:pPr/>
              <a:t>2</a:t>
            </a:fld>
            <a:endParaRPr lang="en-US"/>
          </a:p>
        </p:txBody>
      </p:sp>
      <p:sp>
        <p:nvSpPr>
          <p:cNvPr id="11479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http://faculty.umf.maine.edu/~walters/web%20103/Missouri%20Compromise%20map.jpg</a:t>
            </a:r>
          </a:p>
        </p:txBody>
      </p:sp>
    </p:spTree>
    <p:extLst>
      <p:ext uri="{BB962C8B-B14F-4D97-AF65-F5344CB8AC3E}">
        <p14:creationId xmlns:p14="http://schemas.microsoft.com/office/powerpoint/2010/main" val="156332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D7E8F-9EF5-4536-B335-4558C46AB81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091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14B5F-6D9A-4CF2-9E7E-1D5F4709DD1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737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B7040-6B5B-439C-87DF-880CDC064E9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291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B7040-6B5B-439C-87DF-880CDC064E9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941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13F43-1DE0-47D2-8205-AC040DB6DC9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094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752600"/>
            <a:ext cx="7162800" cy="137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7162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E375B-0153-4F4D-A44A-E10538A80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BECA6-EDCE-4526-8510-37222633C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CC5D-EB2F-483E-BD6E-C3F72D796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BCD2-E928-49D0-93F5-C49C3D9C9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8D31-119A-493A-A173-F2AE02A85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FF20E-468F-4926-BC86-BCF0BB77B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3557-A45E-44F9-9B85-05BB933F1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7579A-CF24-4474-9B57-647CE1E58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F854-08DC-4C1E-9312-57DCBD13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E68AD-BFE6-4523-844F-C498FA7C0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C3EB-68E0-4A10-B2A3-73AD802F3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8A01-B194-4EC3-AF35-4E6786A82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50938" y="1676400"/>
            <a:ext cx="66976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37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2FADF0-B9AC-4B1D-893A-3577B04DA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File:Slave_kidnap_post_1851_boston.jpg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a/a9/Levi_coffin.JPG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1/1d/Harriet_Tubman.jpg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3/31/UncleTomsCabinCover.jpg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8/8f/Harriet_Beecher_Stowe_by_Francis_Holl.JPG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7/SADouglas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a/John_Brown_by_Levin_Handy,_1890-1910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e/e4/Charles_Sumner_1855_BPL-crop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d/d1/PBrooks-SC2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3/31/Southern_Chivalry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9/97/DredScott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2/2a/Justice_Roger_B._Taney,_Supreme_Court,_U.S_-_NARA_-_528351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e/Abraham_Lincoln_by_Byers,_1858_-_crop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9/Stephen_A_Douglas_-_headshot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c/John_Brown_by_Augustus_Washington,_1846-7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//upload.wikimedia.org/wikipedia/en/e/e7/Fr%C3%A9mont-Dayton_1856Poster.p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//upload.wikimedia.org/wikipedia/commons/f/f2/Abraham_Lincoln_O-55,_1861-crop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//upload.wikimedia.org/wikipedia/commons/0/01/ElectoralCollege1860.s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9/92/Henry_Clay.JP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6/Henry_Clay-headshot.jpg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a/a7/John_C_Calhoun_by_Mathew_Brady,_1849.png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2/2b/Daniel_Webster_-_circa_1847.jpg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e/e9/Stephen_A_Douglas_-_headshot.jpg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52600"/>
            <a:ext cx="7391400" cy="1371600"/>
          </a:xfrm>
        </p:spPr>
        <p:txBody>
          <a:bodyPr/>
          <a:lstStyle/>
          <a:p>
            <a:r>
              <a:rPr lang="en-US" dirty="0" smtClean="0"/>
              <a:t>Causes of the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dirty="0" smtClean="0"/>
              <a:t>Fugitive Slave Law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Fugitives not allowed trial by jury</a:t>
            </a:r>
          </a:p>
          <a:p>
            <a:r>
              <a:rPr lang="en-US" sz="2800" dirty="0" smtClean="0"/>
              <a:t>Could not testify on their behalf</a:t>
            </a:r>
          </a:p>
          <a:p>
            <a:r>
              <a:rPr lang="en-US" sz="2800" dirty="0" smtClean="0"/>
              <a:t>Slave owner testimony was all that was required to have a slave returned</a:t>
            </a:r>
            <a:endParaRPr lang="en-US" sz="2800" dirty="0"/>
          </a:p>
        </p:txBody>
      </p:sp>
      <p:pic>
        <p:nvPicPr>
          <p:cNvPr id="5122" name="Picture 2" descr="http://upload.wikimedia.org/wikipedia/commons/thumb/1/1b/Slave_kidnap_post_1851_boston.jpg/220px-Slave_kidnap_post_1851_bos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200400" cy="474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dirty="0" smtClean="0"/>
              <a:t>Fugitive Slave Law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Commissioners charged with enforcing law received $10 if they returned slave; $5 if they freed </a:t>
            </a:r>
          </a:p>
          <a:p>
            <a:r>
              <a:rPr lang="en-US" sz="2400" dirty="0" smtClean="0"/>
              <a:t>Anyone accused of helping a fugitive was subject to $500 fine and/or 6 months in prison</a:t>
            </a:r>
            <a:endParaRPr lang="en-US" sz="2400" dirty="0"/>
          </a:p>
        </p:txBody>
      </p:sp>
      <p:pic>
        <p:nvPicPr>
          <p:cNvPr id="7170" name="Picture 2" descr="File:Levi coff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5013"/>
            <a:ext cx="34956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0180" y="5943600"/>
            <a:ext cx="4356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Levi Coffin, Quaker abolitionist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3486"/>
            <a:ext cx="4343400" cy="998113"/>
          </a:xfrm>
        </p:spPr>
        <p:txBody>
          <a:bodyPr/>
          <a:lstStyle/>
          <a:p>
            <a:r>
              <a:rPr lang="en-US" sz="3600" dirty="0" smtClean="0"/>
              <a:t>Fugitive Slave Law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9 Northern states passed Personal Liberty Laws nullifying parts of the federal law and allowing jury trials for fugitives</a:t>
            </a:r>
          </a:p>
          <a:p>
            <a:r>
              <a:rPr lang="en-US" sz="2400" dirty="0" smtClean="0"/>
              <a:t>Led to development of the Underground Railroad</a:t>
            </a:r>
          </a:p>
          <a:p>
            <a:r>
              <a:rPr lang="en-US" sz="2400" dirty="0" smtClean="0"/>
              <a:t>Harriett Tubman was the most famous “conductor”</a:t>
            </a:r>
            <a:endParaRPr lang="en-US" sz="2400" dirty="0"/>
          </a:p>
        </p:txBody>
      </p:sp>
      <p:pic>
        <p:nvPicPr>
          <p:cNvPr id="6146" name="Picture 2" descr="File:Harriet Tub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15" y="762000"/>
            <a:ext cx="3786784" cy="54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4419600" cy="990600"/>
          </a:xfrm>
        </p:spPr>
        <p:txBody>
          <a:bodyPr/>
          <a:lstStyle/>
          <a:p>
            <a:r>
              <a:rPr lang="en-US" sz="3600" dirty="0" smtClean="0"/>
              <a:t>Uncle Tom’s Cabin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4038600" cy="4114800"/>
          </a:xfrm>
        </p:spPr>
        <p:txBody>
          <a:bodyPr/>
          <a:lstStyle/>
          <a:p>
            <a:r>
              <a:rPr lang="en-US" sz="2800" dirty="0" smtClean="0"/>
              <a:t>Written by abolitionist writer Harriet Beecher Stowe and published in 1852</a:t>
            </a:r>
          </a:p>
          <a:p>
            <a:r>
              <a:rPr lang="en-US" sz="2800" dirty="0" smtClean="0"/>
              <a:t>Sold more than 1 million copies by 1853</a:t>
            </a:r>
          </a:p>
          <a:p>
            <a:r>
              <a:rPr lang="en-US" sz="2800" dirty="0" smtClean="0"/>
              <a:t>Delivered message that slavery was not just a political fight but  a moral struggle</a:t>
            </a:r>
            <a:endParaRPr lang="en-US" sz="2800" dirty="0"/>
          </a:p>
        </p:txBody>
      </p:sp>
      <p:pic>
        <p:nvPicPr>
          <p:cNvPr id="35842" name="Picture 2" descr="File:UncleTomsCabin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331794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4419600" cy="990600"/>
          </a:xfrm>
        </p:spPr>
        <p:txBody>
          <a:bodyPr/>
          <a:lstStyle/>
          <a:p>
            <a:r>
              <a:rPr lang="en-US" sz="3600" dirty="0" smtClean="0"/>
              <a:t>Uncle Tom’s Cabin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4038600" cy="4114800"/>
          </a:xfrm>
        </p:spPr>
        <p:txBody>
          <a:bodyPr/>
          <a:lstStyle/>
          <a:p>
            <a:r>
              <a:rPr lang="en-US" sz="2800" dirty="0" smtClean="0"/>
              <a:t>When he met Stowe, Lincoln said “So you’re the little woman who wrote the book that made this great war”</a:t>
            </a:r>
            <a:endParaRPr lang="en-US" sz="2800" dirty="0"/>
          </a:p>
        </p:txBody>
      </p:sp>
      <p:pic>
        <p:nvPicPr>
          <p:cNvPr id="1026" name="Picture 2" descr="File:Harriet Beecher Stowe by Francis Ho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395097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Kansas-Nebraska Act-1854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1854-Stephen Douglas suggested that two new territories be formed - Kansas Territory and Nebraska Territory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Slavery in the new territories would be decided by voting-</a:t>
            </a:r>
            <a:r>
              <a:rPr lang="en-US" sz="2400" b="1" dirty="0" smtClean="0"/>
              <a:t>popular sovereignty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Cancelled out Missouri Compromise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5362" name="Picture 2" descr="File:SADougla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8800"/>
            <a:ext cx="3622299" cy="44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5867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Bleeding Kansas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419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Thousands of Missourian “border ruffians” entered Kansas to illegally vote in the election to make the state a free or slave state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Kansas voted a slave state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Antislavery citizens refused to accept the election results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Proslavery and Antislavery sides began fighting - violent - earned Kansas name “Bleeding Kansas</a:t>
            </a:r>
            <a:r>
              <a:rPr lang="en-US" sz="2800" dirty="0" smtClean="0"/>
              <a:t>”</a:t>
            </a:r>
          </a:p>
        </p:txBody>
      </p:sp>
      <p:pic>
        <p:nvPicPr>
          <p:cNvPr id="9218" name="Picture 2" descr="File:John Brown by Levin Handy, 1890-191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2268" y="1447800"/>
            <a:ext cx="314645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5562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Abolitionist John Brown led massacre at “Pottawattamie Creek</a:t>
            </a:r>
            <a:r>
              <a:rPr lang="en-US" sz="1800" dirty="0" smtClean="0"/>
              <a:t>” </a:t>
            </a:r>
            <a:r>
              <a:rPr lang="en-US" sz="1800" b="1" dirty="0" smtClean="0"/>
              <a:t>May 1856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4800600" cy="990600"/>
          </a:xfrm>
        </p:spPr>
        <p:txBody>
          <a:bodyPr/>
          <a:lstStyle/>
          <a:p>
            <a:r>
              <a:rPr lang="en-US" dirty="0" smtClean="0"/>
              <a:t>Bleeding Sumner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581400" cy="4343400"/>
          </a:xfrm>
        </p:spPr>
        <p:txBody>
          <a:bodyPr/>
          <a:lstStyle/>
          <a:p>
            <a:r>
              <a:rPr lang="en-US" sz="2000" dirty="0" smtClean="0"/>
              <a:t>1856 Abolitionist Senator Charles Sumner of Massachusetts delivered blistering speech against popular sovereignty-- “The Crime Against Kansas”</a:t>
            </a:r>
          </a:p>
          <a:p>
            <a:r>
              <a:rPr lang="en-US" sz="2000" dirty="0" smtClean="0"/>
              <a:t>Condemned pro slavery men as “hireling picked from the drunken spew and vomit of an uneasy civilization”</a:t>
            </a:r>
          </a:p>
          <a:p>
            <a:r>
              <a:rPr lang="en-US" sz="2000" dirty="0" smtClean="0"/>
              <a:t>Also insulted South Carolina senator Andrew Butler </a:t>
            </a:r>
            <a:endParaRPr lang="en-US" sz="2000" dirty="0"/>
          </a:p>
        </p:txBody>
      </p:sp>
      <p:pic>
        <p:nvPicPr>
          <p:cNvPr id="45062" name="Picture 6" descr="File:Charles Sumner 1855 BPL-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59340"/>
            <a:ext cx="3124200" cy="470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4800600" cy="990600"/>
          </a:xfrm>
        </p:spPr>
        <p:txBody>
          <a:bodyPr/>
          <a:lstStyle/>
          <a:p>
            <a:r>
              <a:rPr lang="en-US" dirty="0" smtClean="0"/>
              <a:t>Bleeding Sumner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810000" cy="4343400"/>
          </a:xfrm>
        </p:spPr>
        <p:txBody>
          <a:bodyPr/>
          <a:lstStyle/>
          <a:p>
            <a:r>
              <a:rPr lang="en-US" sz="2000" dirty="0" smtClean="0"/>
              <a:t>Preston Brooks, a South Carolina congressman and related to Andrew Butler</a:t>
            </a:r>
          </a:p>
          <a:p>
            <a:r>
              <a:rPr lang="en-US" sz="2000" dirty="0" smtClean="0"/>
              <a:t>May 22, 1856 Brooks approached Sumner at his Senate desk and pounded him with a cane until it broke</a:t>
            </a:r>
          </a:p>
          <a:p>
            <a:r>
              <a:rPr lang="en-US" sz="2000" dirty="0" smtClean="0"/>
              <a:t>Injuries to Sumner kept him out of the Senate for 3 ½ years</a:t>
            </a:r>
          </a:p>
          <a:p>
            <a:r>
              <a:rPr lang="en-US" sz="2000" dirty="0" smtClean="0"/>
              <a:t>Brooks resigned</a:t>
            </a:r>
          </a:p>
          <a:p>
            <a:r>
              <a:rPr lang="en-US" sz="2000" dirty="0" smtClean="0"/>
              <a:t>Southerners sent him more canes</a:t>
            </a:r>
          </a:p>
          <a:p>
            <a:endParaRPr lang="en-US" sz="2000" dirty="0"/>
          </a:p>
        </p:txBody>
      </p:sp>
      <p:pic>
        <p:nvPicPr>
          <p:cNvPr id="6" name="Picture 4" descr="File:PBrooks-SC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609975" cy="4141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4800600" cy="609600"/>
          </a:xfrm>
        </p:spPr>
        <p:txBody>
          <a:bodyPr/>
          <a:lstStyle/>
          <a:p>
            <a:r>
              <a:rPr lang="en-US" dirty="0" smtClean="0"/>
              <a:t>Bleeding Sumner</a:t>
            </a:r>
            <a:endParaRPr lang="en-US" dirty="0"/>
          </a:p>
        </p:txBody>
      </p:sp>
      <p:pic>
        <p:nvPicPr>
          <p:cNvPr id="45058" name="Picture 2" descr="File:Southern Chival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7543800" cy="5054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82" name="Picture 2" descr="Missouri%20Compromise%20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7543800" cy="5208627"/>
          </a:xfrm>
          <a:prstGeom prst="rect">
            <a:avLst/>
          </a:prstGeom>
          <a:noFill/>
        </p:spPr>
      </p:pic>
      <p:sp>
        <p:nvSpPr>
          <p:cNvPr id="1146883" name="Rectangle 3"/>
          <p:cNvSpPr>
            <a:spLocks noChangeArrowheads="1"/>
          </p:cNvSpPr>
          <p:nvPr/>
        </p:nvSpPr>
        <p:spPr bwMode="auto">
          <a:xfrm>
            <a:off x="1600200" y="304800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ahoma" pitchFamily="34" charset="0"/>
              </a:rPr>
              <a:t>Missouri Compromise (1820</a:t>
            </a:r>
            <a:r>
              <a:rPr lang="en-US" sz="2400" b="1" dirty="0" smtClean="0">
                <a:latin typeface="Tahoma" pitchFamily="34" charset="0"/>
              </a:rPr>
              <a:t>)</a:t>
            </a:r>
            <a:endParaRPr lang="en-US" sz="24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391400" cy="914400"/>
          </a:xfrm>
        </p:spPr>
        <p:txBody>
          <a:bodyPr/>
          <a:lstStyle/>
          <a:p>
            <a:r>
              <a:rPr lang="en-US" i="1" dirty="0" err="1" smtClean="0"/>
              <a:t>Dred</a:t>
            </a:r>
            <a:r>
              <a:rPr lang="en-US" i="1" dirty="0" smtClean="0"/>
              <a:t> Scott </a:t>
            </a:r>
            <a:r>
              <a:rPr lang="en-US" dirty="0" smtClean="0"/>
              <a:t>decision-1857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r>
              <a:rPr lang="en-US" sz="2000" dirty="0" smtClean="0"/>
              <a:t>Decision handed down by the Supreme Court on March 6, 1857</a:t>
            </a:r>
          </a:p>
          <a:p>
            <a:r>
              <a:rPr lang="en-US" sz="2000" dirty="0" smtClean="0"/>
              <a:t>Slave who moved with his owner to free territory of Illinois and Wisconsin and then back to the South</a:t>
            </a:r>
          </a:p>
          <a:p>
            <a:r>
              <a:rPr lang="en-US" sz="2000" dirty="0" smtClean="0"/>
              <a:t>Scott sued for his freedom arguing that he should be a free man because he had lived in free territory</a:t>
            </a:r>
          </a:p>
          <a:p>
            <a:r>
              <a:rPr lang="en-US" sz="2000" dirty="0" smtClean="0"/>
              <a:t>Chief Justice Roger B. Taney said Scott was not a free man and he had no right to sue because he was property</a:t>
            </a:r>
          </a:p>
        </p:txBody>
      </p:sp>
      <p:pic>
        <p:nvPicPr>
          <p:cNvPr id="9218" name="Picture 2" descr="File:DredScot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3329536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696200" cy="914400"/>
          </a:xfrm>
        </p:spPr>
        <p:txBody>
          <a:bodyPr/>
          <a:lstStyle/>
          <a:p>
            <a:r>
              <a:rPr lang="en-US" i="1" dirty="0" err="1" smtClean="0"/>
              <a:t>Dred</a:t>
            </a:r>
            <a:r>
              <a:rPr lang="en-US" i="1" dirty="0" smtClean="0"/>
              <a:t> Scott </a:t>
            </a:r>
            <a:r>
              <a:rPr lang="en-US" dirty="0" smtClean="0"/>
              <a:t>decision-1857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r>
              <a:rPr lang="en-US" sz="2000" dirty="0" smtClean="0"/>
              <a:t>Court ruled that a slave could be taken into any territory as property</a:t>
            </a:r>
          </a:p>
          <a:p>
            <a:r>
              <a:rPr lang="en-US" sz="2000" dirty="0" smtClean="0"/>
              <a:t>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Amendment protected people’s property rights (could not deprive people of property without </a:t>
            </a:r>
            <a:r>
              <a:rPr lang="en-US" sz="2000" i="1" dirty="0" smtClean="0"/>
              <a:t>due process of law)</a:t>
            </a:r>
          </a:p>
          <a:p>
            <a:r>
              <a:rPr lang="en-US" sz="2000" dirty="0" smtClean="0"/>
              <a:t>Court ruled that the Missouri Compromise had been unconstitutional all along</a:t>
            </a:r>
          </a:p>
          <a:p>
            <a:r>
              <a:rPr lang="en-US" sz="2000" dirty="0" smtClean="0"/>
              <a:t>Congress had no right to ban slavery from the territories</a:t>
            </a:r>
          </a:p>
        </p:txBody>
      </p:sp>
      <p:pic>
        <p:nvPicPr>
          <p:cNvPr id="47106" name="Picture 2" descr="File:Justice Roger B. Taney, Supreme Court, U.S - NARA - 52835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771900" cy="445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Lincoln-Douglas Debates-1858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267200" cy="4114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From August 21 until October 15, incumbent Stephen Douglas battled the challenger Abraham Lincoln in 7 face to face debates around the state. </a:t>
            </a:r>
          </a:p>
          <a:p>
            <a:pPr eaLnBrk="1" hangingPunct="1"/>
            <a:r>
              <a:rPr lang="en-US" sz="2000" dirty="0" smtClean="0"/>
              <a:t>The campaign was for one of Illinois' two United States Senate seats.</a:t>
            </a:r>
          </a:p>
          <a:p>
            <a:pPr eaLnBrk="1" hangingPunct="1"/>
            <a:r>
              <a:rPr lang="en-US" sz="2000" dirty="0" smtClean="0"/>
              <a:t>In each debate either Douglas or Lincoln would open with an hour address. The other would then speak for an hour and a half. The first then had 30 minutes of rebuttal. 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2" name="Picture 2" descr="File:Abraham Lincoln by Byers, 1858 - cro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752600"/>
            <a:ext cx="3228848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Lincoln-Douglas Debates-1858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4267200" cy="4114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During the debates, Douglas still supported "popular sovereignty," which maintained the right of the citizens of a territory to permit or prohibit slavery.</a:t>
            </a:r>
          </a:p>
          <a:p>
            <a:pPr eaLnBrk="1" hangingPunct="1"/>
            <a:r>
              <a:rPr lang="en-US" sz="2000" dirty="0" smtClean="0"/>
              <a:t>Lincoln pointed out that Douglas's position directly challenged the </a:t>
            </a:r>
            <a:r>
              <a:rPr lang="en-US" sz="2000" i="1" dirty="0" err="1" smtClean="0"/>
              <a:t>Dred</a:t>
            </a:r>
            <a:r>
              <a:rPr lang="en-US" sz="2000" i="1" dirty="0" smtClean="0"/>
              <a:t> Scott </a:t>
            </a:r>
            <a:r>
              <a:rPr lang="en-US" sz="2000" dirty="0" smtClean="0"/>
              <a:t>decision, which ruled that the citizens of a territory had no such power.</a:t>
            </a:r>
          </a:p>
          <a:p>
            <a:pPr eaLnBrk="1" hangingPunct="1"/>
            <a:r>
              <a:rPr lang="en-US" sz="2000" dirty="0" smtClean="0"/>
              <a:t>Douglas won the election in 1858 and Lincoln became famous because of the debates</a:t>
            </a:r>
          </a:p>
        </p:txBody>
      </p:sp>
      <p:pic>
        <p:nvPicPr>
          <p:cNvPr id="2050" name="Picture 2" descr="File:Stephen A Douglas - headsho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76400"/>
            <a:ext cx="3362325" cy="4331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5562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Harper’s Ferry-1859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4572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John Brown - Plan to raise an army and free slaves in the South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1859 Attacked Harpers Ferry in Virginia to raid a federal arsenal and seize guns stored there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He thought that the slaves would support him and he would lead them in a revolt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Brown gained control of the arms but before he could escape he was captured; found guilty of treason and hanged</a:t>
            </a:r>
          </a:p>
        </p:txBody>
      </p:sp>
      <p:pic>
        <p:nvPicPr>
          <p:cNvPr id="5122" name="Picture 2" descr="File:John Brown by Augustus Washington, 1846-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371600"/>
            <a:ext cx="3388233" cy="4695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dirty="0" smtClean="0"/>
              <a:t>Birth of Republican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343400" cy="4114800"/>
          </a:xfrm>
        </p:spPr>
        <p:txBody>
          <a:bodyPr/>
          <a:lstStyle/>
          <a:p>
            <a:r>
              <a:rPr lang="en-US" sz="2000" dirty="0" smtClean="0"/>
              <a:t>Anti-slavery Whigs met in Wisconsin on March 20, 1854, and founded the Republican Party.</a:t>
            </a:r>
          </a:p>
          <a:p>
            <a:r>
              <a:rPr lang="en-US" sz="2000" dirty="0" smtClean="0"/>
              <a:t>The Republicans gained supporters in the North</a:t>
            </a:r>
          </a:p>
          <a:p>
            <a:r>
              <a:rPr lang="en-US" sz="2000" dirty="0" smtClean="0"/>
              <a:t>In1856 their first presidential candidate, John C. Fremont, won 11 of the 16 Northern states. </a:t>
            </a:r>
          </a:p>
          <a:p>
            <a:r>
              <a:rPr lang="en-US" sz="2000" dirty="0" smtClean="0"/>
              <a:t>By 1860, the majority of the Southern slave states were publicly threatening secession if the Republicans won the presidency.</a:t>
            </a:r>
          </a:p>
          <a:p>
            <a:endParaRPr lang="en-US" sz="2000" dirty="0"/>
          </a:p>
        </p:txBody>
      </p:sp>
      <p:pic>
        <p:nvPicPr>
          <p:cNvPr id="49156" name="Picture 4" descr="File:Frémont-Dayton 1856Post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3140626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r>
              <a:rPr lang="en-US" sz="2800" dirty="0" smtClean="0"/>
              <a:t>Election of 1860 –Republican candidate Abraham Lincoln wins election without winning a single Southern state</a:t>
            </a:r>
          </a:p>
          <a:p>
            <a:r>
              <a:rPr lang="en-US" sz="2800" dirty="0" smtClean="0"/>
              <a:t>South Carolina secedes soon after Lincoln’s election to the presidency</a:t>
            </a:r>
            <a:endParaRPr lang="en-US" sz="2800" dirty="0"/>
          </a:p>
        </p:txBody>
      </p:sp>
      <p:pic>
        <p:nvPicPr>
          <p:cNvPr id="47112" name="Picture 8" descr="File:Abraham Lincoln O-55, 1861-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66900"/>
            <a:ext cx="350520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pic>
        <p:nvPicPr>
          <p:cNvPr id="5" name="Picture 2" descr="File:ElectoralCollege1860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7620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dirty="0" smtClean="0"/>
              <a:t>Missouri Compromise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 smtClean="0">
                <a:ea typeface="Times New Roman" pitchFamily="18" charset="0"/>
                <a:cs typeface="ComicSansMS" charset="0"/>
              </a:rPr>
              <a:t>Temporarily</a:t>
            </a:r>
            <a:r>
              <a:rPr lang="en-US" sz="2000" b="1" dirty="0" smtClean="0">
                <a:ea typeface="Times New Roman" pitchFamily="18" charset="0"/>
                <a:cs typeface="ComicSansMS" charset="0"/>
              </a:rPr>
              <a:t> s</a:t>
            </a:r>
            <a:r>
              <a:rPr lang="en-US" sz="2000" dirty="0" smtClean="0">
                <a:ea typeface="Times New Roman" pitchFamily="18" charset="0"/>
                <a:cs typeface="ComicSansMS" charset="0"/>
              </a:rPr>
              <a:t>olved the issue of new states created from the Louisiana Purchase (slave/free).  </a:t>
            </a:r>
          </a:p>
          <a:p>
            <a:r>
              <a:rPr lang="en-US" sz="2000" dirty="0" smtClean="0">
                <a:ea typeface="Times New Roman" pitchFamily="18" charset="0"/>
                <a:cs typeface="ComicSansMS" charset="0"/>
              </a:rPr>
              <a:t>Tried to maintain the balance in Congress between North &amp; South by allowing slavery in Missouri &amp; creating the free state of Maine.  Henry Clay, </a:t>
            </a:r>
          </a:p>
          <a:p>
            <a:r>
              <a:rPr lang="en-US" sz="2000" dirty="0" smtClean="0">
                <a:ea typeface="Times New Roman" pitchFamily="18" charset="0"/>
                <a:cs typeface="ComicSansMS" charset="0"/>
              </a:rPr>
              <a:t>36’30 applied to Louisiana Territory – example of sectionalism</a:t>
            </a:r>
          </a:p>
          <a:p>
            <a:endParaRPr lang="en-US" dirty="0"/>
          </a:p>
        </p:txBody>
      </p:sp>
      <p:pic>
        <p:nvPicPr>
          <p:cNvPr id="3076" name="Picture 4" descr="File:Henry Cla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590925" cy="4335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dirty="0" smtClean="0"/>
              <a:t>Wilmot Proviso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r>
              <a:rPr lang="en-US" sz="2400" dirty="0" smtClean="0"/>
              <a:t>August 8, 1846 amendment to a bill in Congress </a:t>
            </a:r>
          </a:p>
          <a:p>
            <a:r>
              <a:rPr lang="en-US" sz="2400" dirty="0" smtClean="0"/>
              <a:t>proposed by Pennsylvania Democrat David Wilmot</a:t>
            </a:r>
          </a:p>
          <a:p>
            <a:r>
              <a:rPr lang="en-US" sz="2400" dirty="0" smtClean="0"/>
              <a:t>Proposed ban to slavery in the Mexican territory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Northerners were angry about Southerners not supporting internal improvements and supported the bill</a:t>
            </a:r>
          </a:p>
          <a:p>
            <a:r>
              <a:rPr lang="en-US" sz="2400" dirty="0" smtClean="0"/>
              <a:t>Southerners claimed slaves were property and the Constitution protected property; and southerners feared losing balance of power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03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File:Henry Clay-headsho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0"/>
            <a:ext cx="3344164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66653" y="6093767"/>
            <a:ext cx="341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Henry Clay-”The Great Compromiser”</a:t>
            </a:r>
            <a:endParaRPr lang="en-US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4648200" cy="838200"/>
          </a:xfrm>
        </p:spPr>
        <p:txBody>
          <a:bodyPr/>
          <a:lstStyle/>
          <a:p>
            <a:r>
              <a:rPr lang="en-US" dirty="0" smtClean="0"/>
              <a:t>Senate Debates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South Carolina Senator John C. Calhoun opposed Clay’s compromise</a:t>
            </a:r>
          </a:p>
          <a:p>
            <a:r>
              <a:rPr lang="en-US" sz="2800" dirty="0" smtClean="0"/>
              <a:t>Strongly believed in state’s rights over federal power</a:t>
            </a:r>
            <a:endParaRPr lang="en-US" sz="2800" dirty="0"/>
          </a:p>
        </p:txBody>
      </p:sp>
      <p:pic>
        <p:nvPicPr>
          <p:cNvPr id="2050" name="Picture 2" descr="File:John C Calhoun by Mathew Brady, 184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781424" cy="51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1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4419600" cy="838200"/>
          </a:xfrm>
        </p:spPr>
        <p:txBody>
          <a:bodyPr/>
          <a:lstStyle/>
          <a:p>
            <a:r>
              <a:rPr lang="en-US" dirty="0" smtClean="0"/>
              <a:t>Senate Debates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Massachusetts’ Senator Daniel Webster supported Clay’s compromise</a:t>
            </a:r>
          </a:p>
          <a:p>
            <a:r>
              <a:rPr lang="en-US" sz="2800" dirty="0" smtClean="0"/>
              <a:t>Believed Slavery should not be extended and wanted to preserve the Union</a:t>
            </a:r>
            <a:endParaRPr lang="en-US" sz="2800" dirty="0"/>
          </a:p>
        </p:txBody>
      </p:sp>
      <p:pic>
        <p:nvPicPr>
          <p:cNvPr id="1026" name="Picture 2" descr="File:Daniel Webster - circa 18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58" y="1371600"/>
            <a:ext cx="4066491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8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4953000" cy="838200"/>
          </a:xfrm>
        </p:spPr>
        <p:txBody>
          <a:bodyPr/>
          <a:lstStyle/>
          <a:p>
            <a:r>
              <a:rPr lang="en-US" dirty="0" smtClean="0"/>
              <a:t>Senate Debates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Illinois Senator Stephen Douglas developed unbundling plan to pass Clay’s compromise</a:t>
            </a:r>
            <a:endParaRPr lang="en-US" dirty="0"/>
          </a:p>
        </p:txBody>
      </p:sp>
      <p:pic>
        <p:nvPicPr>
          <p:cNvPr id="3074" name="Picture 2" descr="File:Stephen A Douglas - head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778436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5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2050" descr="slavery1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805273" cy="5462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rtfolio">
  <a:themeElements>
    <a:clrScheme name="Portfolio 1">
      <a:dk1>
        <a:srgbClr val="212164"/>
      </a:dk1>
      <a:lt1>
        <a:srgbClr val="E6DED3"/>
      </a:lt1>
      <a:dk2>
        <a:srgbClr val="5D2204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5D2204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2004:Templates:Presentations:Designs:Portfolio</Template>
  <TotalTime>11941</TotalTime>
  <Words>1023</Words>
  <Application>Microsoft Office PowerPoint</Application>
  <PresentationFormat>Letter Paper (8.5x11 in)</PresentationFormat>
  <Paragraphs>102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ComicSansMS</vt:lpstr>
      <vt:lpstr>Tahoma</vt:lpstr>
      <vt:lpstr>Times New Roman</vt:lpstr>
      <vt:lpstr>Portfolio</vt:lpstr>
      <vt:lpstr>Causes of the Civil War</vt:lpstr>
      <vt:lpstr>PowerPoint Presentation</vt:lpstr>
      <vt:lpstr>Missouri Compromise</vt:lpstr>
      <vt:lpstr>Wilmot Proviso</vt:lpstr>
      <vt:lpstr>Compromise of 1850</vt:lpstr>
      <vt:lpstr>Senate Debates</vt:lpstr>
      <vt:lpstr>Senate Debates</vt:lpstr>
      <vt:lpstr>Senate Debates</vt:lpstr>
      <vt:lpstr>Compromise of 1850</vt:lpstr>
      <vt:lpstr>Fugitive Slave Law</vt:lpstr>
      <vt:lpstr>Fugitive Slave Law</vt:lpstr>
      <vt:lpstr>Fugitive Slave Law</vt:lpstr>
      <vt:lpstr>Uncle Tom’s Cabin</vt:lpstr>
      <vt:lpstr>Uncle Tom’s Cabin</vt:lpstr>
      <vt:lpstr>Kansas-Nebraska Act-1854</vt:lpstr>
      <vt:lpstr>Bleeding Kansas</vt:lpstr>
      <vt:lpstr>Bleeding Sumner</vt:lpstr>
      <vt:lpstr>Bleeding Sumner</vt:lpstr>
      <vt:lpstr>Bleeding Sumner</vt:lpstr>
      <vt:lpstr>Dred Scott decision-1857</vt:lpstr>
      <vt:lpstr>Dred Scott decision-1857</vt:lpstr>
      <vt:lpstr>Lincoln-Douglas Debates-1858</vt:lpstr>
      <vt:lpstr>Lincoln-Douglas Debates-1858</vt:lpstr>
      <vt:lpstr>Harper’s Ferry-1859</vt:lpstr>
      <vt:lpstr>Birth of Republican Party</vt:lpstr>
      <vt:lpstr>Election of 1860</vt:lpstr>
      <vt:lpstr>Election of 1860</vt:lpstr>
    </vt:vector>
  </TitlesOfParts>
  <Company>Jennifer Capps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Causes of the Civil War</dc:title>
  <dc:creator>Jennifer Capps</dc:creator>
  <cp:lastModifiedBy>dedwards4</cp:lastModifiedBy>
  <cp:revision>35</cp:revision>
  <cp:lastPrinted>2012-02-27T14:12:47Z</cp:lastPrinted>
  <dcterms:created xsi:type="dcterms:W3CDTF">2010-02-26T18:04:42Z</dcterms:created>
  <dcterms:modified xsi:type="dcterms:W3CDTF">2015-12-03T20:31:07Z</dcterms:modified>
</cp:coreProperties>
</file>