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88" r:id="rId4"/>
    <p:sldId id="257" r:id="rId5"/>
    <p:sldId id="282" r:id="rId6"/>
    <p:sldId id="259" r:id="rId7"/>
    <p:sldId id="260" r:id="rId8"/>
    <p:sldId id="298" r:id="rId9"/>
    <p:sldId id="261" r:id="rId10"/>
    <p:sldId id="271" r:id="rId11"/>
    <p:sldId id="272" r:id="rId12"/>
    <p:sldId id="273" r:id="rId13"/>
    <p:sldId id="274" r:id="rId14"/>
    <p:sldId id="275" r:id="rId15"/>
    <p:sldId id="276" r:id="rId16"/>
    <p:sldId id="286" r:id="rId17"/>
    <p:sldId id="299" r:id="rId18"/>
    <p:sldId id="289" r:id="rId19"/>
    <p:sldId id="300" r:id="rId20"/>
    <p:sldId id="296" r:id="rId21"/>
    <p:sldId id="301" r:id="rId22"/>
    <p:sldId id="290" r:id="rId23"/>
    <p:sldId id="291" r:id="rId24"/>
    <p:sldId id="280" r:id="rId25"/>
    <p:sldId id="293" r:id="rId26"/>
    <p:sldId id="292" r:id="rId27"/>
    <p:sldId id="268" r:id="rId28"/>
    <p:sldId id="303" r:id="rId29"/>
    <p:sldId id="285" r:id="rId30"/>
    <p:sldId id="270" r:id="rId31"/>
    <p:sldId id="302" r:id="rId32"/>
    <p:sldId id="294" r:id="rId33"/>
    <p:sldId id="284" r:id="rId34"/>
    <p:sldId id="27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94660"/>
  </p:normalViewPr>
  <p:slideViewPr>
    <p:cSldViewPr snapToGrid="0">
      <p:cViewPr varScale="1">
        <p:scale>
          <a:sx n="74" d="100"/>
          <a:sy n="74"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dirty="0"/>
              <a:t>8/14/2019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93879-1153-42D3-8EC7-7A3CC94658D3}" type="datetimeFigureOut">
              <a:rPr lang="en-US" dirty="0"/>
              <a:t>8/14/2019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E1496-D8B1-4FDC-98A5-AD2561A2EE12}" type="datetimeFigureOut">
              <a:rPr lang="en-US" dirty="0"/>
              <a:t>8/14/2019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D3855-5B08-4570-810C-DE4498675D2C}" type="datetimeFigureOut">
              <a:rPr lang="en-US" dirty="0"/>
              <a:t>8/14/2019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FC1B1A-3400-4A09-B018-5620D6ADA4AF}" type="datetimeFigureOut">
              <a:rPr lang="en-US" dirty="0"/>
              <a:t>8/14/2019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33EE65E-8B04-4250-B4A9-5C65F355F1A2}" type="datetimeFigureOut">
              <a:rPr lang="en-US" dirty="0"/>
              <a:t>8/14/2019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4F5881F-8E44-4F15-AB98-80B7869E49CA}" type="datetimeFigureOut">
              <a:rPr lang="en-US" dirty="0"/>
              <a:t>8/14/2019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dirty="0"/>
              <a:t>8/14/2019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05854CA-19F4-4771-B6A2-DA5C0742B220}" type="datetimeFigureOut">
              <a:rPr lang="en-US" dirty="0"/>
              <a:t>8/14/2019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dirty="0"/>
              <a:t>8/14/2019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40B886-74BB-4D5E-9EA9-584482FE40E6}" type="datetimeFigureOut">
              <a:rPr lang="en-US" dirty="0"/>
              <a:t>8/14/2019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dirty="0"/>
              <a:t>8/14/2019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dirty="0"/>
              <a:t>8/14/2019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dirty="0"/>
              <a:t>8/14/2019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407E718-B4F0-433E-A285-0013249184C0}" type="datetimeFigureOut">
              <a:rPr lang="en-US" dirty="0"/>
              <a:t>8/14/2019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8E44C4-3D72-4D6E-86A4-F5491DC49E6D}" type="datetimeFigureOut">
              <a:rPr lang="en-US" dirty="0"/>
              <a:t>8/14/2019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8EA14-E6AC-4B59-973C-7A06B0EDE3E3}" type="datetimeFigureOut">
              <a:rPr lang="en-US" dirty="0"/>
              <a:t>8/14/2019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BB3B3F-C0CE-47CB-BCED-F49A710726FF}" type="datetimeFigureOut">
              <a:rPr lang="en-US" dirty="0"/>
              <a:t>8/14/2019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dedwards4@wcpss.ne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183" y="2733709"/>
            <a:ext cx="8631273" cy="1373070"/>
          </a:xfrm>
        </p:spPr>
        <p:txBody>
          <a:bodyPr/>
          <a:lstStyle/>
          <a:p>
            <a:r>
              <a:rPr lang="en-US" sz="4600" dirty="0" smtClean="0"/>
              <a:t>APUSH/Turning Points </a:t>
            </a:r>
            <a:br>
              <a:rPr lang="en-US" sz="4600" dirty="0" smtClean="0"/>
            </a:br>
            <a:r>
              <a:rPr lang="en-US" sz="4600" dirty="0" smtClean="0"/>
              <a:t>Introduction 2019-2020</a:t>
            </a:r>
            <a:endParaRPr lang="en-US" sz="4600" dirty="0"/>
          </a:p>
        </p:txBody>
      </p:sp>
      <p:sp>
        <p:nvSpPr>
          <p:cNvPr id="3" name="Subtitle 2"/>
          <p:cNvSpPr>
            <a:spLocks noGrp="1"/>
          </p:cNvSpPr>
          <p:nvPr>
            <p:ph type="subTitle" idx="1"/>
          </p:nvPr>
        </p:nvSpPr>
        <p:spPr>
          <a:xfrm>
            <a:off x="6398541" y="4612980"/>
            <a:ext cx="3527337" cy="1117687"/>
          </a:xfrm>
        </p:spPr>
        <p:txBody>
          <a:bodyPr>
            <a:normAutofit fontScale="70000" lnSpcReduction="20000"/>
          </a:bodyPr>
          <a:lstStyle/>
          <a:p>
            <a:pPr algn="l"/>
            <a:r>
              <a:rPr lang="en-US" dirty="0" smtClean="0"/>
              <a:t>Dalton Edwards</a:t>
            </a:r>
          </a:p>
          <a:p>
            <a:pPr algn="l"/>
            <a:r>
              <a:rPr lang="en-US" dirty="0" smtClean="0"/>
              <a:t> Heritage High School</a:t>
            </a:r>
          </a:p>
          <a:p>
            <a:pPr algn="l"/>
            <a:r>
              <a:rPr lang="en-US" dirty="0" smtClean="0"/>
              <a:t>Advanced Placement US </a:t>
            </a:r>
            <a:r>
              <a:rPr lang="en-US" dirty="0" smtClean="0"/>
              <a:t>History/</a:t>
            </a:r>
          </a:p>
          <a:p>
            <a:pPr algn="l"/>
            <a:r>
              <a:rPr lang="en-US" dirty="0" smtClean="0"/>
              <a:t>Turning Points in American History</a:t>
            </a:r>
            <a:endParaRPr lang="en-US" dirty="0"/>
          </a:p>
        </p:txBody>
      </p:sp>
    </p:spTree>
    <p:extLst>
      <p:ext uri="{BB962C8B-B14F-4D97-AF65-F5344CB8AC3E}">
        <p14:creationId xmlns:p14="http://schemas.microsoft.com/office/powerpoint/2010/main" val="1159349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Grading Weights</a:t>
            </a:r>
            <a:endParaRPr lang="en-US" sz="4400" dirty="0"/>
          </a:p>
        </p:txBody>
      </p:sp>
      <p:sp>
        <p:nvSpPr>
          <p:cNvPr id="3" name="Content Placeholder 2"/>
          <p:cNvSpPr>
            <a:spLocks noGrp="1"/>
          </p:cNvSpPr>
          <p:nvPr>
            <p:ph idx="1"/>
          </p:nvPr>
        </p:nvSpPr>
        <p:spPr>
          <a:xfrm>
            <a:off x="680321" y="2336872"/>
            <a:ext cx="9983386" cy="4063927"/>
          </a:xfrm>
        </p:spPr>
        <p:txBody>
          <a:bodyPr/>
          <a:lstStyle/>
          <a:p>
            <a:r>
              <a:rPr lang="en-US" sz="4000" dirty="0" smtClean="0"/>
              <a:t>Unit </a:t>
            </a:r>
            <a:r>
              <a:rPr lang="en-US" sz="4000" dirty="0"/>
              <a:t>Tests/Major Projects/Papers	</a:t>
            </a:r>
            <a:r>
              <a:rPr lang="en-US" sz="4000" dirty="0" smtClean="0"/>
              <a:t>40</a:t>
            </a:r>
            <a:r>
              <a:rPr lang="en-US" sz="4000" dirty="0"/>
              <a:t>%</a:t>
            </a:r>
          </a:p>
          <a:p>
            <a:r>
              <a:rPr lang="en-US" sz="4000" dirty="0"/>
              <a:t>Quizzes/Minor Projects			</a:t>
            </a:r>
            <a:r>
              <a:rPr lang="en-US" sz="4000" dirty="0" smtClean="0"/>
              <a:t>	20</a:t>
            </a:r>
            <a:r>
              <a:rPr lang="en-US" sz="4000" dirty="0"/>
              <a:t>%</a:t>
            </a:r>
          </a:p>
          <a:p>
            <a:r>
              <a:rPr lang="en-US" sz="4000" dirty="0"/>
              <a:t>Class Work					</a:t>
            </a:r>
            <a:r>
              <a:rPr lang="en-US" sz="4000" dirty="0" smtClean="0"/>
              <a:t>		30</a:t>
            </a:r>
            <a:r>
              <a:rPr lang="en-US" sz="4000" dirty="0"/>
              <a:t>%</a:t>
            </a:r>
          </a:p>
          <a:p>
            <a:r>
              <a:rPr lang="en-US" sz="4000" dirty="0"/>
              <a:t>Homework 					</a:t>
            </a:r>
            <a:r>
              <a:rPr lang="en-US" sz="4000" dirty="0" smtClean="0"/>
              <a:t>	10</a:t>
            </a:r>
            <a:r>
              <a:rPr lang="en-US" sz="4000" dirty="0"/>
              <a:t>%</a:t>
            </a:r>
          </a:p>
          <a:p>
            <a:endParaRPr lang="en-US" dirty="0"/>
          </a:p>
        </p:txBody>
      </p:sp>
    </p:spTree>
    <p:extLst>
      <p:ext uri="{BB962C8B-B14F-4D97-AF65-F5344CB8AC3E}">
        <p14:creationId xmlns:p14="http://schemas.microsoft.com/office/powerpoint/2010/main" val="127622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 Discussions</a:t>
            </a:r>
            <a:r>
              <a:rPr lang="en-US" dirty="0"/>
              <a:t/>
            </a:r>
            <a:br>
              <a:rPr lang="en-US" dirty="0"/>
            </a:br>
            <a:endParaRPr lang="en-US" dirty="0"/>
          </a:p>
        </p:txBody>
      </p:sp>
      <p:sp>
        <p:nvSpPr>
          <p:cNvPr id="3" name="Content Placeholder 2"/>
          <p:cNvSpPr>
            <a:spLocks noGrp="1"/>
          </p:cNvSpPr>
          <p:nvPr>
            <p:ph idx="1"/>
          </p:nvPr>
        </p:nvSpPr>
        <p:spPr>
          <a:xfrm>
            <a:off x="680321" y="2336872"/>
            <a:ext cx="10163690" cy="4179837"/>
          </a:xfrm>
        </p:spPr>
        <p:txBody>
          <a:bodyPr>
            <a:normAutofit fontScale="92500" lnSpcReduction="10000"/>
          </a:bodyPr>
          <a:lstStyle/>
          <a:p>
            <a:r>
              <a:rPr lang="en-US" sz="3000" dirty="0" smtClean="0"/>
              <a:t>Class </a:t>
            </a:r>
            <a:r>
              <a:rPr lang="en-US" sz="3000" dirty="0"/>
              <a:t>discussions will be driven by assigned readings from the textbook and ancillary resources.  </a:t>
            </a:r>
            <a:endParaRPr lang="en-US" sz="3000" dirty="0" smtClean="0"/>
          </a:p>
          <a:p>
            <a:r>
              <a:rPr lang="en-US" sz="3000" dirty="0" smtClean="0"/>
              <a:t>In </a:t>
            </a:r>
            <a:r>
              <a:rPr lang="en-US" sz="3000" dirty="0"/>
              <a:t>order to participate in the discussions, you must be prepared with notes and/or completed guided reading assignments. </a:t>
            </a:r>
            <a:endParaRPr lang="en-US" sz="3000" dirty="0" smtClean="0"/>
          </a:p>
          <a:p>
            <a:r>
              <a:rPr lang="en-US" sz="3000" dirty="0" smtClean="0"/>
              <a:t>The </a:t>
            </a:r>
            <a:r>
              <a:rPr lang="en-US" sz="3000" dirty="0"/>
              <a:t>goal each day is not only to understand the concepts, but to utilize the nine learning objectives described in the course description.  Several of these objectives will be addressed each day; therefore it is imperative that you are prepared to engage in the discussions.</a:t>
            </a:r>
          </a:p>
          <a:p>
            <a:endParaRPr lang="en-US" dirty="0"/>
          </a:p>
        </p:txBody>
      </p:sp>
    </p:spTree>
    <p:extLst>
      <p:ext uri="{BB962C8B-B14F-4D97-AF65-F5344CB8AC3E}">
        <p14:creationId xmlns:p14="http://schemas.microsoft.com/office/powerpoint/2010/main" val="3074691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Unit Tests</a:t>
            </a:r>
            <a:r>
              <a:rPr lang="en-US" dirty="0"/>
              <a:t/>
            </a:r>
            <a:br>
              <a:rPr lang="en-US" dirty="0"/>
            </a:br>
            <a:endParaRPr lang="en-US" dirty="0"/>
          </a:p>
        </p:txBody>
      </p:sp>
      <p:sp>
        <p:nvSpPr>
          <p:cNvPr id="3" name="Content Placeholder 2"/>
          <p:cNvSpPr>
            <a:spLocks noGrp="1"/>
          </p:cNvSpPr>
          <p:nvPr>
            <p:ph idx="1"/>
          </p:nvPr>
        </p:nvSpPr>
        <p:spPr>
          <a:xfrm>
            <a:off x="680320" y="2259599"/>
            <a:ext cx="10717483" cy="4257110"/>
          </a:xfrm>
        </p:spPr>
        <p:txBody>
          <a:bodyPr>
            <a:normAutofit lnSpcReduction="10000"/>
          </a:bodyPr>
          <a:lstStyle/>
          <a:p>
            <a:r>
              <a:rPr lang="en-US" sz="3200" dirty="0" smtClean="0"/>
              <a:t>While </a:t>
            </a:r>
            <a:r>
              <a:rPr lang="en-US" sz="3200" dirty="0"/>
              <a:t>students are encouraged to help each other and work together, cheating will not be tolerated.  </a:t>
            </a:r>
            <a:endParaRPr lang="en-US" sz="3200" dirty="0" smtClean="0"/>
          </a:p>
          <a:p>
            <a:r>
              <a:rPr lang="en-US" sz="3200" dirty="0" smtClean="0"/>
              <a:t>Exams </a:t>
            </a:r>
            <a:r>
              <a:rPr lang="en-US" sz="3200" dirty="0"/>
              <a:t>will be given for each of the nine units in this course.  </a:t>
            </a:r>
            <a:endParaRPr lang="en-US" sz="3200" dirty="0" smtClean="0"/>
          </a:p>
          <a:p>
            <a:r>
              <a:rPr lang="en-US" sz="3200" dirty="0" smtClean="0"/>
              <a:t>All </a:t>
            </a:r>
            <a:r>
              <a:rPr lang="en-US" sz="3200" dirty="0"/>
              <a:t>exams will consist of a combination of multiple choice and short answer, long essay or Document Based Question (DBQ). All questions will be similar to questions found on the actual Advanced Placement exam.  </a:t>
            </a:r>
          </a:p>
          <a:p>
            <a:endParaRPr lang="en-US" dirty="0"/>
          </a:p>
        </p:txBody>
      </p:sp>
    </p:spTree>
    <p:extLst>
      <p:ext uri="{BB962C8B-B14F-4D97-AF65-F5344CB8AC3E}">
        <p14:creationId xmlns:p14="http://schemas.microsoft.com/office/powerpoint/2010/main" val="27521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 Exam Description </a:t>
            </a:r>
            <a:r>
              <a:rPr lang="en-US" dirty="0"/>
              <a:t/>
            </a:r>
            <a:br>
              <a:rPr lang="en-US" dirty="0"/>
            </a:br>
            <a:endParaRPr lang="en-US" dirty="0"/>
          </a:p>
        </p:txBody>
      </p:sp>
      <p:sp>
        <p:nvSpPr>
          <p:cNvPr id="3" name="Content Placeholder 2"/>
          <p:cNvSpPr>
            <a:spLocks noGrp="1"/>
          </p:cNvSpPr>
          <p:nvPr>
            <p:ph idx="1"/>
          </p:nvPr>
        </p:nvSpPr>
        <p:spPr>
          <a:xfrm>
            <a:off x="680321" y="2336872"/>
            <a:ext cx="9841718" cy="3999534"/>
          </a:xfrm>
        </p:spPr>
        <p:txBody>
          <a:bodyPr>
            <a:normAutofit fontScale="92500" lnSpcReduction="10000"/>
          </a:bodyPr>
          <a:lstStyle/>
          <a:p>
            <a:r>
              <a:rPr lang="en-US" dirty="0" smtClean="0"/>
              <a:t>The </a:t>
            </a:r>
            <a:r>
              <a:rPr lang="en-US" dirty="0"/>
              <a:t>AP U.S. History Exam is 3 hours and 15 minutes long and includes both a 105-minute multiple-choice/short-answer section and a 90-minute free-response section. Each section is divided into two </a:t>
            </a:r>
            <a:r>
              <a:rPr lang="en-US" dirty="0" smtClean="0"/>
              <a:t>parts.</a:t>
            </a:r>
          </a:p>
          <a:p>
            <a:r>
              <a:rPr lang="en-US" dirty="0" smtClean="0"/>
              <a:t>Exam Date:  </a:t>
            </a:r>
            <a:r>
              <a:rPr lang="en-US" u="sng" dirty="0" smtClean="0"/>
              <a:t>Friday, </a:t>
            </a:r>
            <a:r>
              <a:rPr lang="en-US" b="1" u="sng" dirty="0" smtClean="0"/>
              <a:t>May </a:t>
            </a:r>
            <a:r>
              <a:rPr lang="en-US" b="1" u="sng" dirty="0"/>
              <a:t>8</a:t>
            </a:r>
            <a:r>
              <a:rPr lang="en-US" b="1" u="sng" dirty="0" smtClean="0"/>
              <a:t>, </a:t>
            </a:r>
            <a:r>
              <a:rPr lang="en-US" b="1" u="sng" dirty="0" smtClean="0"/>
              <a:t>8 AM Heritage High School</a:t>
            </a:r>
          </a:p>
          <a:p>
            <a:pPr lvl="0"/>
            <a:r>
              <a:rPr lang="en-US" dirty="0"/>
              <a:t>Students’ understanding of the thematic learning objectives will be assessed throughout the exam.</a:t>
            </a:r>
          </a:p>
          <a:p>
            <a:pPr lvl="0"/>
            <a:r>
              <a:rPr lang="en-US" dirty="0"/>
              <a:t>Students’ ability to utilize the historical thinking skills will be assessed throughout the exam.</a:t>
            </a:r>
          </a:p>
          <a:p>
            <a:pPr lvl="0"/>
            <a:r>
              <a:rPr lang="en-US" dirty="0"/>
              <a:t>Students’ understanding of all nine periods of U.S. history will be assessed throughout the exam.</a:t>
            </a:r>
          </a:p>
          <a:p>
            <a:pPr lvl="0"/>
            <a:r>
              <a:rPr lang="en-US" dirty="0"/>
              <a:t>No document-based </a:t>
            </a:r>
            <a:r>
              <a:rPr lang="en-US" dirty="0" smtClean="0"/>
              <a:t>question (DBQ) </a:t>
            </a:r>
            <a:r>
              <a:rPr lang="en-US" dirty="0"/>
              <a:t>or long-essay </a:t>
            </a:r>
            <a:r>
              <a:rPr lang="en-US" dirty="0" smtClean="0"/>
              <a:t>question (LEQ) </a:t>
            </a:r>
            <a:r>
              <a:rPr lang="en-US" dirty="0"/>
              <a:t>will focus exclusively on events prior to 1607 (Period 1) or after 1980 (Period 9).</a:t>
            </a:r>
          </a:p>
          <a:p>
            <a:endParaRPr lang="en-US" dirty="0"/>
          </a:p>
        </p:txBody>
      </p:sp>
    </p:spTree>
    <p:extLst>
      <p:ext uri="{BB962C8B-B14F-4D97-AF65-F5344CB8AC3E}">
        <p14:creationId xmlns:p14="http://schemas.microsoft.com/office/powerpoint/2010/main" val="2202719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 Exam Description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9011214"/>
              </p:ext>
            </p:extLst>
          </p:nvPr>
        </p:nvGraphicFramePr>
        <p:xfrm>
          <a:off x="680321" y="2176529"/>
          <a:ext cx="10315978" cy="4525459"/>
        </p:xfrm>
        <a:graphic>
          <a:graphicData uri="http://schemas.openxmlformats.org/drawingml/2006/table">
            <a:tbl>
              <a:tblPr firstRow="1" firstCol="1" bandRow="1">
                <a:tableStyleId>{5C22544A-7EE6-4342-B048-85BDC9FD1C3A}</a:tableStyleId>
              </a:tblPr>
              <a:tblGrid>
                <a:gridCol w="1046214"/>
                <a:gridCol w="1939535"/>
                <a:gridCol w="2096274"/>
                <a:gridCol w="2843434"/>
                <a:gridCol w="2390521"/>
              </a:tblGrid>
              <a:tr h="562508">
                <a:tc>
                  <a:txBody>
                    <a:bodyPr/>
                    <a:lstStyle/>
                    <a:p>
                      <a:pPr marL="0" marR="0" algn="ctr">
                        <a:spcBef>
                          <a:spcPts val="0"/>
                        </a:spcBef>
                        <a:spcAft>
                          <a:spcPts val="0"/>
                        </a:spcAft>
                      </a:pPr>
                      <a:r>
                        <a:rPr lang="en-US" sz="1400" b="1" dirty="0">
                          <a:effectLst/>
                        </a:rPr>
                        <a:t>Section</a:t>
                      </a:r>
                      <a:endParaRPr lang="en-US"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a:effectLst/>
                        </a:rPr>
                        <a:t>Question Type</a:t>
                      </a:r>
                      <a:endParaRPr lang="en-US" sz="14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a:effectLst/>
                        </a:rPr>
                        <a:t>Number of Questions</a:t>
                      </a:r>
                      <a:endParaRPr lang="en-US" sz="14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rPr>
                        <a:t>Timing </a:t>
                      </a:r>
                      <a:endParaRPr lang="en-US"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rPr>
                        <a:t>Percentage of Total Exam Score</a:t>
                      </a:r>
                      <a:endParaRPr lang="en-US"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650308">
                <a:tc>
                  <a:txBody>
                    <a:bodyPr/>
                    <a:lstStyle/>
                    <a:p>
                      <a:pPr marL="0" marR="0">
                        <a:spcBef>
                          <a:spcPts val="0"/>
                        </a:spcBef>
                        <a:spcAft>
                          <a:spcPts val="0"/>
                        </a:spcAft>
                      </a:pPr>
                      <a:r>
                        <a:rPr lang="en-US" sz="1600" b="1" dirty="0">
                          <a:effectLst/>
                        </a:rPr>
                        <a:t>I</a:t>
                      </a:r>
                      <a:endParaRPr lang="en-US"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rPr>
                        <a:t>Part A: Multiple-choice questions</a:t>
                      </a:r>
                      <a:endParaRPr lang="en-US" sz="18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55 questions</a:t>
                      </a:r>
                      <a:endParaRPr lang="en-US" sz="18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55 minutes</a:t>
                      </a:r>
                      <a:endParaRPr lang="en-US" sz="18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40%</a:t>
                      </a:r>
                      <a:endParaRPr lang="en-US" sz="18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867077">
                <a:tc>
                  <a:txBody>
                    <a:bodyPr/>
                    <a:lstStyle/>
                    <a:p>
                      <a:pPr marL="0" marR="0">
                        <a:spcBef>
                          <a:spcPts val="0"/>
                        </a:spcBef>
                        <a:spcAft>
                          <a:spcPts val="0"/>
                        </a:spcAft>
                      </a:pPr>
                      <a:r>
                        <a:rPr lang="en-US" sz="1600" b="1">
                          <a:effectLst/>
                        </a:rPr>
                        <a:t> </a:t>
                      </a:r>
                      <a:endParaRPr lang="en-US" sz="16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rPr>
                        <a:t>Part B: Short-answer </a:t>
                      </a:r>
                      <a:r>
                        <a:rPr lang="en-US" sz="1800" b="1" dirty="0" smtClean="0">
                          <a:effectLst/>
                        </a:rPr>
                        <a:t>questions</a:t>
                      </a:r>
                    </a:p>
                    <a:p>
                      <a:pPr marL="0" marR="0">
                        <a:spcBef>
                          <a:spcPts val="0"/>
                        </a:spcBef>
                        <a:spcAft>
                          <a:spcPts val="0"/>
                        </a:spcAft>
                      </a:pPr>
                      <a:endParaRPr lang="en-US" sz="18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a:effectLst/>
                        </a:rPr>
                        <a:t>3</a:t>
                      </a:r>
                      <a:r>
                        <a:rPr lang="en-US" sz="1800" b="1" dirty="0" smtClean="0">
                          <a:effectLst/>
                        </a:rPr>
                        <a:t> </a:t>
                      </a:r>
                      <a:r>
                        <a:rPr lang="en-US" sz="1800" b="1" dirty="0">
                          <a:effectLst/>
                        </a:rPr>
                        <a:t>questions</a:t>
                      </a:r>
                      <a:endParaRPr lang="en-US" sz="18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a:effectLst/>
                        </a:rPr>
                        <a:t>4</a:t>
                      </a:r>
                      <a:r>
                        <a:rPr lang="en-US" sz="1800" b="1" dirty="0" smtClean="0">
                          <a:effectLst/>
                        </a:rPr>
                        <a:t>0 </a:t>
                      </a:r>
                      <a:r>
                        <a:rPr lang="en-US" sz="1800" b="1" dirty="0">
                          <a:effectLst/>
                        </a:rPr>
                        <a:t>minutes</a:t>
                      </a:r>
                      <a:endParaRPr lang="en-US" sz="18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20%</a:t>
                      </a:r>
                      <a:endParaRPr lang="en-US" sz="18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843763">
                <a:tc>
                  <a:txBody>
                    <a:bodyPr/>
                    <a:lstStyle/>
                    <a:p>
                      <a:pPr marL="0" marR="0">
                        <a:spcBef>
                          <a:spcPts val="0"/>
                        </a:spcBef>
                        <a:spcAft>
                          <a:spcPts val="0"/>
                        </a:spcAft>
                      </a:pPr>
                      <a:r>
                        <a:rPr lang="en-US" sz="1600" b="1" dirty="0">
                          <a:effectLst/>
                        </a:rPr>
                        <a:t>II</a:t>
                      </a:r>
                      <a:endParaRPr lang="en-US" sz="16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a:effectLst/>
                        </a:rPr>
                        <a:t>Part A: Document-based question</a:t>
                      </a:r>
                      <a:endParaRPr lang="en-US" sz="18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1 question</a:t>
                      </a:r>
                      <a:endParaRPr lang="en-US" sz="18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smtClean="0">
                          <a:effectLst/>
                        </a:rPr>
                        <a:t>60 </a:t>
                      </a:r>
                      <a:r>
                        <a:rPr lang="en-US" sz="1800" b="1" dirty="0">
                          <a:effectLst/>
                        </a:rPr>
                        <a:t>minutes</a:t>
                      </a:r>
                      <a:endParaRPr lang="en-US" sz="18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25%</a:t>
                      </a:r>
                      <a:endParaRPr lang="en-US" sz="18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1300615">
                <a:tc>
                  <a:txBody>
                    <a:bodyPr/>
                    <a:lstStyle/>
                    <a:p>
                      <a:pPr marL="0" marR="0">
                        <a:spcBef>
                          <a:spcPts val="0"/>
                        </a:spcBef>
                        <a:spcAft>
                          <a:spcPts val="0"/>
                        </a:spcAft>
                      </a:pPr>
                      <a:r>
                        <a:rPr lang="en-US" sz="1100">
                          <a:effectLst/>
                        </a:rPr>
                        <a:t>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a:effectLst/>
                        </a:rPr>
                        <a:t>Part B: Long essay question</a:t>
                      </a:r>
                      <a:endParaRPr lang="en-US" sz="1800" b="1">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kern="1200" dirty="0" smtClean="0">
                          <a:solidFill>
                            <a:schemeClr val="dk1"/>
                          </a:solidFill>
                          <a:effectLst/>
                          <a:latin typeface="+mn-lt"/>
                          <a:ea typeface="+mn-ea"/>
                          <a:cs typeface="+mn-cs"/>
                        </a:rPr>
                        <a:t>1 question among three from different periods (1–3, 4–6, 7–9) of the course. </a:t>
                      </a:r>
                      <a:endParaRPr lang="en-US" sz="18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smtClean="0">
                          <a:effectLst/>
                        </a:rPr>
                        <a:t>40 </a:t>
                      </a:r>
                      <a:r>
                        <a:rPr lang="en-US" sz="1800" b="1" dirty="0">
                          <a:effectLst/>
                        </a:rPr>
                        <a:t>minutes</a:t>
                      </a:r>
                      <a:endParaRPr lang="en-US" sz="18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a:effectLst/>
                        </a:rPr>
                        <a:t>15%</a:t>
                      </a:r>
                      <a:endParaRPr lang="en-US" sz="18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961058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Grading of the AP Exam</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smtClean="0"/>
              <a:t>An </a:t>
            </a:r>
            <a:r>
              <a:rPr lang="en-US" dirty="0"/>
              <a:t>AP Exam score of 5 is equivalent to the average score among college students earning grades of A in the college course. Similarly, AP Exam scores of 4 are equivalent to college grades of A−, B+, and B. AP Exam scores of 3 are equivalent to college grades of B−, C+, and C.</a:t>
            </a:r>
          </a:p>
          <a:p>
            <a:pPr lvl="0"/>
            <a:r>
              <a:rPr lang="en-US" dirty="0"/>
              <a:t>5= Extremely Well qualified; 4=Well qualified; 3=Qualified; 2=Possibly qualified; 1=No recommendation</a:t>
            </a:r>
          </a:p>
          <a:p>
            <a:endParaRPr lang="en-US" dirty="0"/>
          </a:p>
        </p:txBody>
      </p:sp>
    </p:spTree>
    <p:extLst>
      <p:ext uri="{BB962C8B-B14F-4D97-AF65-F5344CB8AC3E}">
        <p14:creationId xmlns:p14="http://schemas.microsoft.com/office/powerpoint/2010/main" val="3075991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a:xfrm>
            <a:off x="680321" y="2336873"/>
            <a:ext cx="10099296" cy="3599316"/>
          </a:xfrm>
        </p:spPr>
        <p:txBody>
          <a:bodyPr/>
          <a:lstStyle/>
          <a:p>
            <a:r>
              <a:rPr lang="en-US" dirty="0" smtClean="0"/>
              <a:t>David McCullough Essay, “Knowing Who We Are”</a:t>
            </a:r>
          </a:p>
          <a:p>
            <a:pPr lvl="1"/>
            <a:r>
              <a:rPr lang="en-US" dirty="0" smtClean="0"/>
              <a:t>Linked on APUSH homepage</a:t>
            </a:r>
          </a:p>
          <a:p>
            <a:pPr lvl="1"/>
            <a:r>
              <a:rPr lang="en-US" dirty="0" smtClean="0"/>
              <a:t>Secondary Source Analysis Worksheet</a:t>
            </a:r>
          </a:p>
          <a:p>
            <a:r>
              <a:rPr lang="en-US" dirty="0" smtClean="0"/>
              <a:t>Brinkley Reading with 4C Historical Reasoning Skill Graphic Organizer</a:t>
            </a:r>
          </a:p>
          <a:p>
            <a:pPr lvl="1"/>
            <a:endParaRPr lang="en-US" dirty="0" smtClean="0"/>
          </a:p>
        </p:txBody>
      </p:sp>
    </p:spTree>
    <p:extLst>
      <p:ext uri="{BB962C8B-B14F-4D97-AF65-F5344CB8AC3E}">
        <p14:creationId xmlns:p14="http://schemas.microsoft.com/office/powerpoint/2010/main" val="2177020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 Agenda-Introduction</a:t>
            </a:r>
            <a:endParaRPr lang="en-US" dirty="0"/>
          </a:p>
        </p:txBody>
      </p:sp>
      <p:sp>
        <p:nvSpPr>
          <p:cNvPr id="3" name="Content Placeholder 2"/>
          <p:cNvSpPr>
            <a:spLocks noGrp="1"/>
          </p:cNvSpPr>
          <p:nvPr>
            <p:ph idx="1"/>
          </p:nvPr>
        </p:nvSpPr>
        <p:spPr/>
        <p:txBody>
          <a:bodyPr/>
          <a:lstStyle/>
          <a:p>
            <a:r>
              <a:rPr lang="en-US" sz="2200" dirty="0" smtClean="0"/>
              <a:t>Analyzing </a:t>
            </a:r>
            <a:r>
              <a:rPr lang="en-US" sz="2200" dirty="0"/>
              <a:t>Historical </a:t>
            </a:r>
            <a:r>
              <a:rPr lang="en-US" sz="2200" dirty="0" smtClean="0"/>
              <a:t>Evidence</a:t>
            </a:r>
          </a:p>
          <a:p>
            <a:pPr lvl="1"/>
            <a:r>
              <a:rPr lang="en-US" sz="2200" dirty="0" smtClean="0"/>
              <a:t>Secondary Source using Source Analysis Worksheet</a:t>
            </a:r>
          </a:p>
          <a:p>
            <a:pPr lvl="2"/>
            <a:r>
              <a:rPr lang="en-US" sz="2200" dirty="0" smtClean="0"/>
              <a:t>David McCullough, “Knowing History and Knowing Who we Are”</a:t>
            </a:r>
          </a:p>
          <a:p>
            <a:pPr lvl="2"/>
            <a:r>
              <a:rPr lang="en-US" sz="2200" dirty="0" smtClean="0"/>
              <a:t>Introduction to Historiography</a:t>
            </a:r>
          </a:p>
          <a:p>
            <a:pPr lvl="1"/>
            <a:r>
              <a:rPr lang="en-US" sz="2200" dirty="0" smtClean="0"/>
              <a:t>Primary Source using APPARTS</a:t>
            </a:r>
          </a:p>
          <a:p>
            <a:pPr lvl="2"/>
            <a:r>
              <a:rPr lang="en-US" sz="2200" dirty="0" smtClean="0"/>
              <a:t>Lewis Hine, </a:t>
            </a:r>
            <a:r>
              <a:rPr lang="en-US" sz="2200" dirty="0"/>
              <a:t>Child factory photograph </a:t>
            </a:r>
            <a:endParaRPr lang="en-US" sz="2200" dirty="0" smtClean="0"/>
          </a:p>
          <a:p>
            <a:pPr lvl="1"/>
            <a:r>
              <a:rPr lang="en-US" sz="2200" dirty="0" smtClean="0"/>
              <a:t>Text Reading &amp; Note Taking using 4C’s Graphic Organizer</a:t>
            </a:r>
          </a:p>
          <a:p>
            <a:pPr lvl="2"/>
            <a:r>
              <a:rPr lang="en-US" sz="2200" dirty="0" smtClean="0"/>
              <a:t>Alan Brinkley, American History</a:t>
            </a:r>
            <a:endParaRPr lang="en-US" sz="2200" dirty="0"/>
          </a:p>
          <a:p>
            <a:pPr marL="0" indent="0">
              <a:buNone/>
            </a:pPr>
            <a:endParaRPr lang="en-US" dirty="0"/>
          </a:p>
        </p:txBody>
      </p:sp>
    </p:spTree>
    <p:extLst>
      <p:ext uri="{BB962C8B-B14F-4D97-AF65-F5344CB8AC3E}">
        <p14:creationId xmlns:p14="http://schemas.microsoft.com/office/powerpoint/2010/main" val="3553399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10831131" cy="1080938"/>
          </a:xfrm>
        </p:spPr>
        <p:txBody>
          <a:bodyPr>
            <a:normAutofit/>
          </a:bodyPr>
          <a:lstStyle/>
          <a:p>
            <a:r>
              <a:rPr lang="en-US" sz="3000" dirty="0" smtClean="0"/>
              <a:t>David McCullough </a:t>
            </a:r>
            <a:br>
              <a:rPr lang="en-US" sz="3000" dirty="0" smtClean="0"/>
            </a:br>
            <a:r>
              <a:rPr lang="en-US" sz="3000" dirty="0" smtClean="0"/>
              <a:t>”Knowing History and Knowing Who We Are”</a:t>
            </a:r>
            <a:endParaRPr lang="en-US" sz="3000" dirty="0"/>
          </a:p>
        </p:txBody>
      </p:sp>
      <p:sp>
        <p:nvSpPr>
          <p:cNvPr id="3" name="Content Placeholder 2"/>
          <p:cNvSpPr>
            <a:spLocks noGrp="1"/>
          </p:cNvSpPr>
          <p:nvPr>
            <p:ph idx="1"/>
          </p:nvPr>
        </p:nvSpPr>
        <p:spPr>
          <a:xfrm>
            <a:off x="530203" y="2188000"/>
            <a:ext cx="3887251" cy="4195481"/>
          </a:xfrm>
        </p:spPr>
        <p:txBody>
          <a:bodyPr/>
          <a:lstStyle/>
          <a:p>
            <a:r>
              <a:rPr lang="en-US" dirty="0" smtClean="0"/>
              <a:t>What is the author’s argument or main idea about this topic?</a:t>
            </a:r>
          </a:p>
          <a:p>
            <a:r>
              <a:rPr lang="en-US" dirty="0" smtClean="0"/>
              <a:t>What specific examples does he use to support his argument or idea?</a:t>
            </a:r>
          </a:p>
        </p:txBody>
      </p:sp>
      <p:pic>
        <p:nvPicPr>
          <p:cNvPr id="4" name="Picture 3"/>
          <p:cNvPicPr>
            <a:picLocks noChangeAspect="1"/>
          </p:cNvPicPr>
          <p:nvPr/>
        </p:nvPicPr>
        <p:blipFill>
          <a:blip r:embed="rId2"/>
          <a:stretch>
            <a:fillRect/>
          </a:stretch>
        </p:blipFill>
        <p:spPr>
          <a:xfrm>
            <a:off x="4953117" y="2052918"/>
            <a:ext cx="6521319" cy="4330563"/>
          </a:xfrm>
          <a:prstGeom prst="rect">
            <a:avLst/>
          </a:prstGeom>
        </p:spPr>
      </p:pic>
    </p:spTree>
    <p:extLst>
      <p:ext uri="{BB962C8B-B14F-4D97-AF65-F5344CB8AC3E}">
        <p14:creationId xmlns:p14="http://schemas.microsoft.com/office/powerpoint/2010/main" val="132358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753228"/>
            <a:ext cx="11822806" cy="1080938"/>
          </a:xfrm>
        </p:spPr>
        <p:txBody>
          <a:bodyPr/>
          <a:lstStyle/>
          <a:p>
            <a:r>
              <a:rPr lang="en-US" dirty="0"/>
              <a:t>David McCullough </a:t>
            </a:r>
            <a:r>
              <a:rPr lang="en-US" dirty="0" smtClean="0"/>
              <a:t/>
            </a:r>
            <a:br>
              <a:rPr lang="en-US" dirty="0" smtClean="0"/>
            </a:br>
            <a:r>
              <a:rPr lang="en-US" dirty="0" smtClean="0"/>
              <a:t>”</a:t>
            </a:r>
            <a:r>
              <a:rPr lang="en-US" dirty="0"/>
              <a:t>Knowing History and Knowing Who We Are”</a:t>
            </a:r>
          </a:p>
        </p:txBody>
      </p:sp>
      <p:sp>
        <p:nvSpPr>
          <p:cNvPr id="3" name="Content Placeholder 2"/>
          <p:cNvSpPr>
            <a:spLocks noGrp="1"/>
          </p:cNvSpPr>
          <p:nvPr>
            <p:ph idx="1"/>
          </p:nvPr>
        </p:nvSpPr>
        <p:spPr>
          <a:xfrm>
            <a:off x="167425" y="2336873"/>
            <a:ext cx="10126757" cy="4231352"/>
          </a:xfrm>
        </p:spPr>
        <p:txBody>
          <a:bodyPr>
            <a:normAutofit fontScale="77500" lnSpcReduction="20000"/>
          </a:bodyPr>
          <a:lstStyle/>
          <a:p>
            <a:r>
              <a:rPr lang="en-US" dirty="0" smtClean="0"/>
              <a:t>“We’re raising a lot of cut flowers, and trying to plant them.”</a:t>
            </a:r>
          </a:p>
          <a:p>
            <a:r>
              <a:rPr lang="en-US" dirty="0" smtClean="0"/>
              <a:t>“They lived in the present, just like we do”</a:t>
            </a:r>
          </a:p>
          <a:p>
            <a:r>
              <a:rPr lang="en-US" dirty="0" smtClean="0"/>
              <a:t>“[There is no] such creature as a self-made man or woman”</a:t>
            </a:r>
          </a:p>
          <a:p>
            <a:r>
              <a:rPr lang="en-US" dirty="0" smtClean="0"/>
              <a:t>“To be indifferent to the past, is to be rude”</a:t>
            </a:r>
          </a:p>
          <a:p>
            <a:r>
              <a:rPr lang="en-US" dirty="0" smtClean="0"/>
              <a:t>“We are not just known by our failings…we are known by being capable of rising to the occasion.”</a:t>
            </a:r>
          </a:p>
          <a:p>
            <a:r>
              <a:rPr lang="en-US" dirty="0" smtClean="0"/>
              <a:t>“That’s very American.  We will find out what’s not working right and we will fix it…”</a:t>
            </a:r>
          </a:p>
          <a:p>
            <a:r>
              <a:rPr lang="en-US" dirty="0" smtClean="0"/>
              <a:t>“They were, as we would say, winging it.”</a:t>
            </a:r>
          </a:p>
          <a:p>
            <a:r>
              <a:rPr lang="en-US" dirty="0" smtClean="0"/>
              <a:t>“It’s our best known scene from our past.  And almost nothing about it is accurate.”</a:t>
            </a:r>
          </a:p>
          <a:p>
            <a:r>
              <a:rPr lang="en-US" dirty="0" smtClean="0"/>
              <a:t>“Tell stories”</a:t>
            </a:r>
          </a:p>
          <a:p>
            <a:r>
              <a:rPr lang="en-US" dirty="0" smtClean="0"/>
              <a:t>“You can’t understand the 18</a:t>
            </a:r>
            <a:r>
              <a:rPr lang="en-US" baseline="30000" dirty="0" smtClean="0"/>
              <a:t>th</a:t>
            </a:r>
            <a:r>
              <a:rPr lang="en-US" dirty="0" smtClean="0"/>
              <a:t> century without understanding the language of the 18</a:t>
            </a:r>
            <a:r>
              <a:rPr lang="en-US" baseline="30000" dirty="0" smtClean="0"/>
              <a:t>th</a:t>
            </a:r>
            <a:r>
              <a:rPr lang="en-US" dirty="0" smtClean="0"/>
              <a:t> century”.</a:t>
            </a:r>
          </a:p>
          <a:p>
            <a:r>
              <a:rPr lang="en-US" dirty="0" smtClean="0"/>
              <a:t>“The Revolutionary War was as dark a time as we’ve ever been through”</a:t>
            </a:r>
          </a:p>
          <a:p>
            <a:endParaRPr lang="en-US" dirty="0"/>
          </a:p>
        </p:txBody>
      </p:sp>
    </p:spTree>
    <p:extLst>
      <p:ext uri="{BB962C8B-B14F-4D97-AF65-F5344CB8AC3E}">
        <p14:creationId xmlns:p14="http://schemas.microsoft.com/office/powerpoint/2010/main" val="227434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 calcmode="lin" valueType="num">
                                      <p:cBhvr additive="base">
                                        <p:cTn id="6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a:t>
            </a:r>
            <a:endParaRPr lang="en-US" dirty="0"/>
          </a:p>
        </p:txBody>
      </p:sp>
      <p:sp>
        <p:nvSpPr>
          <p:cNvPr id="3" name="Content Placeholder 2"/>
          <p:cNvSpPr>
            <a:spLocks noGrp="1"/>
          </p:cNvSpPr>
          <p:nvPr>
            <p:ph idx="1"/>
          </p:nvPr>
        </p:nvSpPr>
        <p:spPr>
          <a:xfrm>
            <a:off x="296214" y="2336872"/>
            <a:ext cx="11245546" cy="4287447"/>
          </a:xfrm>
        </p:spPr>
        <p:txBody>
          <a:bodyPr>
            <a:normAutofit/>
          </a:bodyPr>
          <a:lstStyle/>
          <a:p>
            <a:pPr lvl="1"/>
            <a:r>
              <a:rPr lang="en-US" sz="3200" b="1" dirty="0" smtClean="0"/>
              <a:t>Join Remind 101</a:t>
            </a:r>
            <a:endParaRPr lang="en-US" sz="3200" b="1" dirty="0"/>
          </a:p>
          <a:p>
            <a:pPr lvl="2"/>
            <a:r>
              <a:rPr lang="en-US" sz="3200" dirty="0" smtClean="0"/>
              <a:t>3</a:t>
            </a:r>
            <a:r>
              <a:rPr lang="en-US" sz="3200" baseline="30000" dirty="0" smtClean="0"/>
              <a:t>rd</a:t>
            </a:r>
            <a:r>
              <a:rPr lang="en-US" sz="3200" dirty="0" smtClean="0"/>
              <a:t>  </a:t>
            </a:r>
            <a:r>
              <a:rPr lang="en-US" sz="3200" dirty="0"/>
              <a:t>period:  Enter </a:t>
            </a:r>
            <a:r>
              <a:rPr lang="en-US" sz="3200" b="1" dirty="0"/>
              <a:t>81010</a:t>
            </a:r>
            <a:r>
              <a:rPr lang="en-US" sz="3200" dirty="0"/>
              <a:t> into your phone and text this message</a:t>
            </a:r>
            <a:r>
              <a:rPr lang="en-US" sz="3200" dirty="0" smtClean="0"/>
              <a:t>:	</a:t>
            </a:r>
            <a:r>
              <a:rPr lang="en-US" sz="3200" b="1" u="sng" dirty="0" smtClean="0"/>
              <a:t>@ckcfbeb9</a:t>
            </a:r>
          </a:p>
          <a:p>
            <a:pPr marL="914400" lvl="2" indent="0">
              <a:buNone/>
            </a:pPr>
            <a:endParaRPr lang="en-US" sz="3200" b="1" dirty="0"/>
          </a:p>
          <a:p>
            <a:pPr lvl="1"/>
            <a:r>
              <a:rPr lang="en-US" sz="3200" b="1" dirty="0" smtClean="0"/>
              <a:t>Join Google Classroom</a:t>
            </a:r>
          </a:p>
          <a:p>
            <a:pPr lvl="2"/>
            <a:r>
              <a:rPr lang="en-US" sz="3200" dirty="0" smtClean="0"/>
              <a:t>3</a:t>
            </a:r>
            <a:r>
              <a:rPr lang="en-US" sz="3200" baseline="30000" dirty="0" smtClean="0"/>
              <a:t>rd</a:t>
            </a:r>
            <a:r>
              <a:rPr lang="en-US" sz="3200" dirty="0" smtClean="0"/>
              <a:t> period Code</a:t>
            </a:r>
            <a:r>
              <a:rPr lang="en-US" sz="3200" dirty="0" smtClean="0"/>
              <a:t>:  </a:t>
            </a:r>
            <a:r>
              <a:rPr lang="en-US" sz="3200" b="1" dirty="0"/>
              <a:t> </a:t>
            </a:r>
            <a:r>
              <a:rPr lang="en-US" sz="3200" b="1" u="sng" dirty="0"/>
              <a:t>jd7vif</a:t>
            </a:r>
            <a:endParaRPr lang="en-US" sz="3200" u="sng" dirty="0" smtClean="0"/>
          </a:p>
          <a:p>
            <a:pPr lvl="2"/>
            <a:endParaRPr lang="en-US" sz="3200" dirty="0"/>
          </a:p>
          <a:p>
            <a:pPr lvl="1"/>
            <a:r>
              <a:rPr lang="en-US" sz="3200" b="1" dirty="0" smtClean="0"/>
              <a:t>Check out a </a:t>
            </a:r>
            <a:r>
              <a:rPr lang="en-US" sz="3200" b="1" u="sng" dirty="0" smtClean="0"/>
              <a:t>Brinkley</a:t>
            </a:r>
            <a:r>
              <a:rPr lang="en-US" sz="3200" b="1" dirty="0" smtClean="0"/>
              <a:t> </a:t>
            </a:r>
            <a:r>
              <a:rPr lang="en-US" sz="3200" b="1" dirty="0" smtClean="0"/>
              <a:t>Textbook</a:t>
            </a:r>
            <a:endParaRPr lang="en-US" sz="3200" b="1" dirty="0" smtClean="0"/>
          </a:p>
        </p:txBody>
      </p:sp>
    </p:spTree>
    <p:extLst>
      <p:ext uri="{BB962C8B-B14F-4D97-AF65-F5344CB8AC3E}">
        <p14:creationId xmlns:p14="http://schemas.microsoft.com/office/powerpoint/2010/main" val="2014023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8290" y="808150"/>
            <a:ext cx="7315200" cy="1154097"/>
          </a:xfrm>
        </p:spPr>
        <p:txBody>
          <a:bodyPr>
            <a:normAutofit/>
          </a:bodyPr>
          <a:lstStyle/>
          <a:p>
            <a:r>
              <a:rPr lang="en-US" dirty="0" smtClean="0"/>
              <a:t>Why Study </a:t>
            </a:r>
            <a:r>
              <a:rPr lang="en-US" dirty="0"/>
              <a:t>H</a:t>
            </a:r>
            <a:r>
              <a:rPr lang="en-US" dirty="0" smtClean="0"/>
              <a:t>istory</a:t>
            </a:r>
            <a:r>
              <a:rPr lang="en-US" dirty="0"/>
              <a:t>?</a:t>
            </a:r>
            <a:endParaRPr lang="en-GB" dirty="0"/>
          </a:p>
        </p:txBody>
      </p:sp>
      <p:sp>
        <p:nvSpPr>
          <p:cNvPr id="3" name="Content Placeholder 2"/>
          <p:cNvSpPr>
            <a:spLocks noGrp="1"/>
          </p:cNvSpPr>
          <p:nvPr>
            <p:ph idx="1"/>
          </p:nvPr>
        </p:nvSpPr>
        <p:spPr>
          <a:xfrm>
            <a:off x="0" y="2279560"/>
            <a:ext cx="10439400" cy="4273639"/>
          </a:xfrm>
        </p:spPr>
        <p:txBody>
          <a:bodyPr>
            <a:normAutofit/>
          </a:bodyPr>
          <a:lstStyle/>
          <a:p>
            <a:r>
              <a:rPr lang="en-US" sz="3600" dirty="0"/>
              <a:t>“Everything we have, all our great institutions, hospitals, universities, libraries, this city, our laws, our music, art, poetry, our freedoms, everything is because somebody went before us and did the hard work…indifference to history isn’t just ignorant, it’s rude.  It’s a form of ingratitude.”  </a:t>
            </a:r>
          </a:p>
          <a:p>
            <a:pPr marL="502920" lvl="2" indent="0">
              <a:buNone/>
            </a:pPr>
            <a:r>
              <a:rPr lang="en-US" sz="3200" b="1" dirty="0"/>
              <a:t>				David McCullough</a:t>
            </a:r>
            <a:endParaRPr lang="en-GB" sz="3200" b="1" dirty="0"/>
          </a:p>
        </p:txBody>
      </p:sp>
    </p:spTree>
    <p:extLst>
      <p:ext uri="{BB962C8B-B14F-4D97-AF65-F5344CB8AC3E}">
        <p14:creationId xmlns:p14="http://schemas.microsoft.com/office/powerpoint/2010/main" val="1668695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Historians So Often Differ?</a:t>
            </a:r>
            <a:endParaRPr lang="en-US" dirty="0"/>
          </a:p>
        </p:txBody>
      </p:sp>
      <p:sp>
        <p:nvSpPr>
          <p:cNvPr id="3" name="Content Placeholder 2"/>
          <p:cNvSpPr>
            <a:spLocks noGrp="1"/>
          </p:cNvSpPr>
          <p:nvPr>
            <p:ph idx="1"/>
          </p:nvPr>
        </p:nvSpPr>
        <p:spPr>
          <a:xfrm>
            <a:off x="680321" y="2336873"/>
            <a:ext cx="10459904" cy="4308626"/>
          </a:xfrm>
        </p:spPr>
        <p:txBody>
          <a:bodyPr>
            <a:normAutofit/>
          </a:bodyPr>
          <a:lstStyle/>
          <a:p>
            <a:r>
              <a:rPr lang="en-US" dirty="0" smtClean="0"/>
              <a:t>Historiography--the </a:t>
            </a:r>
            <a:r>
              <a:rPr lang="en-US" dirty="0"/>
              <a:t>theory and history of historical </a:t>
            </a:r>
            <a:r>
              <a:rPr lang="en-US" dirty="0" smtClean="0"/>
              <a:t>writing; </a:t>
            </a:r>
            <a:r>
              <a:rPr lang="en-US" b="1" dirty="0"/>
              <a:t>Historiography </a:t>
            </a:r>
            <a:r>
              <a:rPr lang="en-US" dirty="0"/>
              <a:t>is the study of how history has been written and analyzed. Historians must consider </a:t>
            </a:r>
            <a:r>
              <a:rPr lang="en-US" dirty="0" smtClean="0"/>
              <a:t>the era</a:t>
            </a:r>
            <a:r>
              <a:rPr lang="en-US" dirty="0"/>
              <a:t>, perspectives, and agendas of their primary and secondary sources as they determine </a:t>
            </a:r>
            <a:r>
              <a:rPr lang="en-US" dirty="0" smtClean="0"/>
              <a:t>historical arguments</a:t>
            </a:r>
            <a:r>
              <a:rPr lang="en-US" dirty="0"/>
              <a:t>. “The history of history.”</a:t>
            </a:r>
            <a:endParaRPr lang="en-US" dirty="0" smtClean="0"/>
          </a:p>
          <a:p>
            <a:pPr lvl="1"/>
            <a:r>
              <a:rPr lang="en-US" dirty="0" smtClean="0"/>
              <a:t>Facts aren’t always clear</a:t>
            </a:r>
          </a:p>
          <a:p>
            <a:pPr lvl="1"/>
            <a:r>
              <a:rPr lang="en-US" dirty="0" smtClean="0"/>
              <a:t>Facts mean little without someone’s interpretation of them</a:t>
            </a:r>
          </a:p>
          <a:p>
            <a:pPr lvl="1"/>
            <a:r>
              <a:rPr lang="en-US" dirty="0" smtClean="0"/>
              <a:t>Political and Ideological disagreements</a:t>
            </a:r>
          </a:p>
          <a:p>
            <a:pPr lvl="1"/>
            <a:r>
              <a:rPr lang="en-US" dirty="0" smtClean="0"/>
              <a:t>Diverse backgrounds</a:t>
            </a:r>
          </a:p>
          <a:p>
            <a:pPr lvl="1"/>
            <a:r>
              <a:rPr lang="en-US" dirty="0" smtClean="0"/>
              <a:t>Differences in methodology</a:t>
            </a:r>
          </a:p>
          <a:p>
            <a:pPr lvl="1"/>
            <a:r>
              <a:rPr lang="en-US" dirty="0" smtClean="0"/>
              <a:t>Times in which history is written (Context)</a:t>
            </a:r>
          </a:p>
          <a:p>
            <a:pPr marL="914400" lvl="2" indent="0">
              <a:buNone/>
            </a:pPr>
            <a:r>
              <a:rPr lang="en-US" dirty="0" smtClean="0"/>
              <a:t>* See handout</a:t>
            </a:r>
          </a:p>
          <a:p>
            <a:endParaRPr lang="en-US" dirty="0" smtClean="0"/>
          </a:p>
          <a:p>
            <a:endParaRPr lang="en-US" dirty="0"/>
          </a:p>
        </p:txBody>
      </p:sp>
    </p:spTree>
    <p:extLst>
      <p:ext uri="{BB962C8B-B14F-4D97-AF65-F5344CB8AC3E}">
        <p14:creationId xmlns:p14="http://schemas.microsoft.com/office/powerpoint/2010/main" val="272918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Classroom Procedures</a:t>
            </a:r>
            <a:endParaRPr lang="en-US" u="sng" dirty="0"/>
          </a:p>
        </p:txBody>
      </p:sp>
      <p:sp>
        <p:nvSpPr>
          <p:cNvPr id="3" name="Content Placeholder 2"/>
          <p:cNvSpPr>
            <a:spLocks noGrp="1"/>
          </p:cNvSpPr>
          <p:nvPr>
            <p:ph idx="1"/>
          </p:nvPr>
        </p:nvSpPr>
        <p:spPr>
          <a:xfrm>
            <a:off x="321972" y="2193702"/>
            <a:ext cx="10831133" cy="4664298"/>
          </a:xfrm>
        </p:spPr>
        <p:txBody>
          <a:bodyPr>
            <a:normAutofit/>
          </a:bodyPr>
          <a:lstStyle/>
          <a:p>
            <a:r>
              <a:rPr lang="en-US" sz="2600" b="1" dirty="0" smtClean="0"/>
              <a:t>Google classroom: </a:t>
            </a:r>
            <a:r>
              <a:rPr lang="en-US" sz="2600" dirty="0" smtClean="0"/>
              <a:t>Google classroom will be used for you to pass in specific work when assigned.  </a:t>
            </a:r>
          </a:p>
          <a:p>
            <a:r>
              <a:rPr lang="en-US" sz="2600" b="1" dirty="0" smtClean="0"/>
              <a:t>Class website:  </a:t>
            </a:r>
            <a:r>
              <a:rPr lang="en-US" sz="2600" dirty="0" smtClean="0"/>
              <a:t>The dedwards4.weebly.com site will be used for me to post specific classroom resources</a:t>
            </a:r>
          </a:p>
          <a:p>
            <a:r>
              <a:rPr lang="en-US" sz="2600" b="1" dirty="0" smtClean="0"/>
              <a:t>Remind:  </a:t>
            </a:r>
            <a:r>
              <a:rPr lang="en-US" sz="2600" dirty="0" smtClean="0"/>
              <a:t>Remind will be used to make class announcements from me to you.  If you need to communicate to me, please send me an email at dedwards4@wcpss.net</a:t>
            </a:r>
          </a:p>
          <a:p>
            <a:pPr marL="457200" lvl="1" indent="0">
              <a:buNone/>
            </a:pPr>
            <a:endParaRPr lang="en-US" sz="2100" dirty="0"/>
          </a:p>
        </p:txBody>
      </p:sp>
    </p:spTree>
    <p:extLst>
      <p:ext uri="{BB962C8B-B14F-4D97-AF65-F5344CB8AC3E}">
        <p14:creationId xmlns:p14="http://schemas.microsoft.com/office/powerpoint/2010/main" val="90002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Classroom Procedures</a:t>
            </a:r>
            <a:endParaRPr lang="en-US" u="sng" dirty="0"/>
          </a:p>
        </p:txBody>
      </p:sp>
      <p:sp>
        <p:nvSpPr>
          <p:cNvPr id="3" name="Content Placeholder 2"/>
          <p:cNvSpPr>
            <a:spLocks noGrp="1"/>
          </p:cNvSpPr>
          <p:nvPr>
            <p:ph idx="1"/>
          </p:nvPr>
        </p:nvSpPr>
        <p:spPr>
          <a:xfrm>
            <a:off x="334851" y="2099257"/>
            <a:ext cx="10831133" cy="4664298"/>
          </a:xfrm>
        </p:spPr>
        <p:txBody>
          <a:bodyPr>
            <a:normAutofit fontScale="92500" lnSpcReduction="10000"/>
          </a:bodyPr>
          <a:lstStyle/>
          <a:p>
            <a:r>
              <a:rPr lang="en-US" sz="2600" b="1" dirty="0" smtClean="0"/>
              <a:t>Make-Up </a:t>
            </a:r>
            <a:r>
              <a:rPr lang="en-US" sz="2600" b="1" dirty="0"/>
              <a:t>Work</a:t>
            </a:r>
            <a:endParaRPr lang="en-US" sz="2600" dirty="0"/>
          </a:p>
          <a:p>
            <a:pPr lvl="1"/>
            <a:r>
              <a:rPr lang="en-US" sz="2600" dirty="0"/>
              <a:t>All assignments and activities </a:t>
            </a:r>
            <a:r>
              <a:rPr lang="en-US" sz="2600" dirty="0" smtClean="0"/>
              <a:t>that were passed out in your absence can be found on the day-folder wall.  Check the wall, then a friend before asking me.  Please don’t ask when class has begun and I’m teaching.</a:t>
            </a:r>
          </a:p>
          <a:p>
            <a:pPr lvl="1"/>
            <a:r>
              <a:rPr lang="en-US" sz="2600" dirty="0" smtClean="0"/>
              <a:t>You </a:t>
            </a:r>
            <a:r>
              <a:rPr lang="en-US" sz="2600" dirty="0"/>
              <a:t>are responsible for turning in work or taking a test/quiz/pop quiz on the day you return to school if it was announced prior to your </a:t>
            </a:r>
            <a:r>
              <a:rPr lang="en-US" sz="2600" dirty="0" smtClean="0"/>
              <a:t>absence.</a:t>
            </a:r>
          </a:p>
          <a:p>
            <a:r>
              <a:rPr lang="en-US" sz="2600" b="1" dirty="0" smtClean="0"/>
              <a:t>Late Work</a:t>
            </a:r>
          </a:p>
          <a:p>
            <a:pPr lvl="1"/>
            <a:r>
              <a:rPr lang="en-US" sz="2600" dirty="0" smtClean="0"/>
              <a:t>All </a:t>
            </a:r>
            <a:r>
              <a:rPr lang="en-US" sz="2600" dirty="0"/>
              <a:t>assignments that are not turned in at the time due are considered late (unless you were absent</a:t>
            </a:r>
            <a:r>
              <a:rPr lang="en-US" sz="2600" dirty="0" smtClean="0"/>
              <a:t>).</a:t>
            </a:r>
          </a:p>
          <a:p>
            <a:pPr lvl="1"/>
            <a:r>
              <a:rPr lang="en-US" sz="2600" dirty="0" smtClean="0"/>
              <a:t>Any </a:t>
            </a:r>
            <a:r>
              <a:rPr lang="en-US" sz="2600" dirty="0"/>
              <a:t>assignment turned in late will receive a grade </a:t>
            </a:r>
            <a:r>
              <a:rPr lang="en-US" sz="2600" dirty="0" smtClean="0"/>
              <a:t>no </a:t>
            </a:r>
            <a:r>
              <a:rPr lang="en-US" sz="2600" dirty="0"/>
              <a:t>higher than 60</a:t>
            </a:r>
            <a:r>
              <a:rPr lang="en-US" sz="2600" dirty="0" smtClean="0"/>
              <a:t>%.</a:t>
            </a:r>
          </a:p>
          <a:p>
            <a:pPr lvl="1"/>
            <a:r>
              <a:rPr lang="en-US" sz="2600" dirty="0" smtClean="0"/>
              <a:t>All late work must be passed in by the late work deadline for each quarter.  </a:t>
            </a:r>
            <a:endParaRPr lang="en-US" sz="2600" dirty="0"/>
          </a:p>
          <a:p>
            <a:pPr lvl="1"/>
            <a:endParaRPr lang="en-US" sz="2100" dirty="0"/>
          </a:p>
        </p:txBody>
      </p:sp>
    </p:spTree>
    <p:extLst>
      <p:ext uri="{BB962C8B-B14F-4D97-AF65-F5344CB8AC3E}">
        <p14:creationId xmlns:p14="http://schemas.microsoft.com/office/powerpoint/2010/main" val="320619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Classroom Procedures</a:t>
            </a:r>
            <a:endParaRPr lang="en-US" u="sng" dirty="0"/>
          </a:p>
        </p:txBody>
      </p:sp>
      <p:sp>
        <p:nvSpPr>
          <p:cNvPr id="3" name="Content Placeholder 2"/>
          <p:cNvSpPr>
            <a:spLocks noGrp="1"/>
          </p:cNvSpPr>
          <p:nvPr>
            <p:ph idx="1"/>
          </p:nvPr>
        </p:nvSpPr>
        <p:spPr/>
        <p:txBody>
          <a:bodyPr>
            <a:normAutofit fontScale="92500" lnSpcReduction="10000"/>
          </a:bodyPr>
          <a:lstStyle/>
          <a:p>
            <a:r>
              <a:rPr lang="en-US" sz="2800" b="1" dirty="0" smtClean="0"/>
              <a:t>Test </a:t>
            </a:r>
            <a:r>
              <a:rPr lang="en-US" sz="2800" b="1" dirty="0"/>
              <a:t>Retake policy:</a:t>
            </a:r>
            <a:r>
              <a:rPr lang="en-US" sz="2800" dirty="0"/>
              <a:t>  If a student receives a test grade </a:t>
            </a:r>
            <a:r>
              <a:rPr lang="en-US" sz="2800" u="sng" dirty="0"/>
              <a:t>below a 70</a:t>
            </a:r>
            <a:r>
              <a:rPr lang="en-US" sz="2800" dirty="0"/>
              <a:t>, that student can retake the test within one week of the return date as long as they have all of their homework in for that unit and they attend teacher remediation within or outside of Husky Help.  The test retake date will be determined by the teacher.   Retakes take a different form than the initial test. If a student is absent on the retest day, their absence must be excused and they must take the test the day they return.  A student may retest any test for a grade </a:t>
            </a:r>
            <a:r>
              <a:rPr lang="en-US" sz="2800" u="sng" dirty="0"/>
              <a:t>no higher than a 70.</a:t>
            </a:r>
            <a:endParaRPr lang="en-US" sz="2800" dirty="0"/>
          </a:p>
          <a:p>
            <a:endParaRPr lang="en-US" sz="2800" b="1" dirty="0" smtClean="0"/>
          </a:p>
          <a:p>
            <a:endParaRPr lang="en-US" dirty="0"/>
          </a:p>
        </p:txBody>
      </p:sp>
    </p:spTree>
    <p:extLst>
      <p:ext uri="{BB962C8B-B14F-4D97-AF65-F5344CB8AC3E}">
        <p14:creationId xmlns:p14="http://schemas.microsoft.com/office/powerpoint/2010/main" val="846888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Classroom Procedures</a:t>
            </a:r>
            <a:endParaRPr lang="en-US" u="sng" dirty="0"/>
          </a:p>
        </p:txBody>
      </p:sp>
      <p:sp>
        <p:nvSpPr>
          <p:cNvPr id="3" name="Content Placeholder 2"/>
          <p:cNvSpPr>
            <a:spLocks noGrp="1"/>
          </p:cNvSpPr>
          <p:nvPr>
            <p:ph idx="1"/>
          </p:nvPr>
        </p:nvSpPr>
        <p:spPr/>
        <p:txBody>
          <a:bodyPr>
            <a:normAutofit lnSpcReduction="10000"/>
          </a:bodyPr>
          <a:lstStyle/>
          <a:p>
            <a:r>
              <a:rPr lang="en-US" sz="3000" dirty="0"/>
              <a:t>Quick Grades </a:t>
            </a:r>
            <a:endParaRPr lang="en-US" sz="3000" dirty="0" smtClean="0"/>
          </a:p>
          <a:p>
            <a:pPr lvl="1"/>
            <a:r>
              <a:rPr lang="en-US" sz="2400" dirty="0" smtClean="0"/>
              <a:t>Some homework and classwork will be graded quickly for completion and detail more so than accuracy:</a:t>
            </a:r>
          </a:p>
          <a:p>
            <a:pPr lvl="2"/>
            <a:r>
              <a:rPr lang="en-US" sz="2400" dirty="0" smtClean="0"/>
              <a:t>Check/plus=90-100</a:t>
            </a:r>
          </a:p>
          <a:p>
            <a:pPr lvl="2"/>
            <a:r>
              <a:rPr lang="en-US" sz="2400" dirty="0" smtClean="0"/>
              <a:t>Check=80-89</a:t>
            </a:r>
          </a:p>
          <a:p>
            <a:pPr lvl="2"/>
            <a:r>
              <a:rPr lang="en-US" sz="2400" dirty="0" smtClean="0"/>
              <a:t>Check/minus=70-79</a:t>
            </a:r>
          </a:p>
          <a:p>
            <a:pPr lvl="2"/>
            <a:r>
              <a:rPr lang="en-US" sz="2400" dirty="0" smtClean="0"/>
              <a:t>Check/minus/minus=60-69</a:t>
            </a:r>
          </a:p>
          <a:p>
            <a:r>
              <a:rPr lang="en-US" sz="3000" dirty="0" smtClean="0"/>
              <a:t>Major Grades determined by more specific guidelines (i.e. rubrics for formal writing, multiple choice tests)</a:t>
            </a:r>
          </a:p>
          <a:p>
            <a:pPr marL="0" indent="0">
              <a:buNone/>
            </a:pPr>
            <a:endParaRPr lang="en-US" dirty="0"/>
          </a:p>
        </p:txBody>
      </p:sp>
    </p:spTree>
    <p:extLst>
      <p:ext uri="{BB962C8B-B14F-4D97-AF65-F5344CB8AC3E}">
        <p14:creationId xmlns:p14="http://schemas.microsoft.com/office/powerpoint/2010/main" val="3061598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8" y="817622"/>
            <a:ext cx="9613861" cy="1080938"/>
          </a:xfrm>
        </p:spPr>
        <p:txBody>
          <a:bodyPr/>
          <a:lstStyle/>
          <a:p>
            <a:pPr algn="ctr"/>
            <a:r>
              <a:rPr lang="en-US" u="sng" dirty="0" smtClean="0"/>
              <a:t>Classroom Procedures</a:t>
            </a:r>
            <a:endParaRPr lang="en-US" u="sng" dirty="0"/>
          </a:p>
        </p:txBody>
      </p:sp>
      <p:sp>
        <p:nvSpPr>
          <p:cNvPr id="3" name="Content Placeholder 2"/>
          <p:cNvSpPr>
            <a:spLocks noGrp="1"/>
          </p:cNvSpPr>
          <p:nvPr>
            <p:ph idx="1"/>
          </p:nvPr>
        </p:nvSpPr>
        <p:spPr>
          <a:xfrm>
            <a:off x="643944" y="2387769"/>
            <a:ext cx="9573335" cy="4195481"/>
          </a:xfrm>
        </p:spPr>
        <p:txBody>
          <a:bodyPr/>
          <a:lstStyle/>
          <a:p>
            <a:r>
              <a:rPr lang="en-US" dirty="0" smtClean="0"/>
              <a:t>If </a:t>
            </a:r>
            <a:r>
              <a:rPr lang="en-US" dirty="0"/>
              <a:t>you need a </a:t>
            </a:r>
            <a:r>
              <a:rPr lang="en-US" dirty="0" smtClean="0"/>
              <a:t>tissue or to sharpen </a:t>
            </a:r>
            <a:r>
              <a:rPr lang="en-US" dirty="0"/>
              <a:t>your </a:t>
            </a:r>
            <a:r>
              <a:rPr lang="en-US" dirty="0" smtClean="0"/>
              <a:t>pencil raise </a:t>
            </a:r>
            <a:r>
              <a:rPr lang="en-US" dirty="0"/>
              <a:t>your hand and ask</a:t>
            </a:r>
            <a:r>
              <a:rPr lang="en-US" dirty="0" smtClean="0"/>
              <a:t>. Otherwise, wait for an appropriate time. </a:t>
            </a:r>
          </a:p>
          <a:p>
            <a:r>
              <a:rPr lang="en-US" dirty="0" smtClean="0"/>
              <a:t>If you need to use the bathroom, ask me at the appropriate time. When I am teaching is not an appropriate time to ask.  Always fill out a pass with your name, date and destination.  I will sign it.</a:t>
            </a:r>
            <a:endParaRPr lang="en-US" dirty="0"/>
          </a:p>
          <a:p>
            <a:r>
              <a:rPr lang="en-US" dirty="0" smtClean="0"/>
              <a:t>Food and drink are not allowed in the classroom; bottled or capped water is acceptable</a:t>
            </a:r>
          </a:p>
          <a:p>
            <a:r>
              <a:rPr lang="en-US" dirty="0" smtClean="0"/>
              <a:t>Honor the BYOD protocol; </a:t>
            </a:r>
            <a:r>
              <a:rPr lang="en-US" dirty="0"/>
              <a:t>Phone use unless authorized is prohibited.  I can and will take your phone at any time given this understanding.</a:t>
            </a:r>
          </a:p>
        </p:txBody>
      </p:sp>
    </p:spTree>
    <p:extLst>
      <p:ext uri="{BB962C8B-B14F-4D97-AF65-F5344CB8AC3E}">
        <p14:creationId xmlns:p14="http://schemas.microsoft.com/office/powerpoint/2010/main" val="3278401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Class Supply List </a:t>
            </a:r>
            <a:endParaRPr lang="en-US" u="sng" dirty="0"/>
          </a:p>
        </p:txBody>
      </p:sp>
      <p:sp>
        <p:nvSpPr>
          <p:cNvPr id="3" name="Content Placeholder 2"/>
          <p:cNvSpPr>
            <a:spLocks noGrp="1"/>
          </p:cNvSpPr>
          <p:nvPr>
            <p:ph idx="1"/>
          </p:nvPr>
        </p:nvSpPr>
        <p:spPr/>
        <p:txBody>
          <a:bodyPr/>
          <a:lstStyle/>
          <a:p>
            <a:r>
              <a:rPr lang="en-US" dirty="0" smtClean="0"/>
              <a:t>1 ½ inch 3 Ring Binder</a:t>
            </a:r>
          </a:p>
          <a:p>
            <a:r>
              <a:rPr lang="en-US" dirty="0" smtClean="0"/>
              <a:t>9 tabs for time periods</a:t>
            </a:r>
          </a:p>
          <a:p>
            <a:r>
              <a:rPr lang="en-US" dirty="0" smtClean="0"/>
              <a:t>Highlighters</a:t>
            </a:r>
          </a:p>
          <a:p>
            <a:r>
              <a:rPr lang="en-US" dirty="0" smtClean="0"/>
              <a:t>Colored pencils</a:t>
            </a:r>
          </a:p>
          <a:p>
            <a:r>
              <a:rPr lang="en-US" dirty="0" smtClean="0"/>
              <a:t>Colored markers</a:t>
            </a:r>
          </a:p>
          <a:p>
            <a:r>
              <a:rPr lang="en-US" dirty="0" smtClean="0"/>
              <a:t>Paper</a:t>
            </a:r>
          </a:p>
          <a:p>
            <a:r>
              <a:rPr lang="en-US" dirty="0"/>
              <a:t>P</a:t>
            </a:r>
            <a:r>
              <a:rPr lang="en-US" dirty="0" smtClean="0"/>
              <a:t>ens</a:t>
            </a:r>
          </a:p>
          <a:p>
            <a:endParaRPr lang="en-US" dirty="0"/>
          </a:p>
        </p:txBody>
      </p:sp>
    </p:spTree>
    <p:extLst>
      <p:ext uri="{BB962C8B-B14F-4D97-AF65-F5344CB8AC3E}">
        <p14:creationId xmlns:p14="http://schemas.microsoft.com/office/powerpoint/2010/main" val="35043985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APPARTS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60432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2585" y="240948"/>
            <a:ext cx="9182637" cy="6415092"/>
          </a:xfrm>
          <a:prstGeom prst="rect">
            <a:avLst/>
          </a:prstGeom>
        </p:spPr>
      </p:pic>
      <p:sp>
        <p:nvSpPr>
          <p:cNvPr id="2" name="Title 1"/>
          <p:cNvSpPr>
            <a:spLocks noGrp="1"/>
          </p:cNvSpPr>
          <p:nvPr>
            <p:ph type="title"/>
          </p:nvPr>
        </p:nvSpPr>
        <p:spPr/>
        <p:txBody>
          <a:bodyPr/>
          <a:lstStyle/>
          <a:p>
            <a:r>
              <a:rPr lang="en-US" dirty="0" smtClean="0"/>
              <a:t>APPARTS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2656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Introduction</a:t>
            </a:r>
            <a:endParaRPr lang="en-US" sz="4200" dirty="0"/>
          </a:p>
        </p:txBody>
      </p:sp>
      <p:sp>
        <p:nvSpPr>
          <p:cNvPr id="3" name="Content Placeholder 2"/>
          <p:cNvSpPr>
            <a:spLocks noGrp="1"/>
          </p:cNvSpPr>
          <p:nvPr>
            <p:ph idx="1"/>
          </p:nvPr>
        </p:nvSpPr>
        <p:spPr/>
        <p:txBody>
          <a:bodyPr>
            <a:normAutofit/>
          </a:bodyPr>
          <a:lstStyle/>
          <a:p>
            <a:r>
              <a:rPr lang="en-US" sz="3600" dirty="0" smtClean="0"/>
              <a:t>Mr. Edwards</a:t>
            </a:r>
          </a:p>
          <a:p>
            <a:pPr lvl="1"/>
            <a:r>
              <a:rPr lang="en-US" sz="3600" dirty="0" smtClean="0">
                <a:hlinkClick r:id="rId2"/>
              </a:rPr>
              <a:t>dedwards4@wcpss.net</a:t>
            </a:r>
            <a:endParaRPr lang="en-US" sz="3600" dirty="0" smtClean="0"/>
          </a:p>
          <a:p>
            <a:pPr lvl="1"/>
            <a:r>
              <a:rPr lang="en-US" sz="3600" dirty="0" smtClean="0"/>
              <a:t>dedwardsushistory.weebly.com</a:t>
            </a:r>
            <a:endParaRPr lang="en-US" sz="3600" dirty="0" smtClean="0"/>
          </a:p>
          <a:p>
            <a:r>
              <a:rPr lang="en-US" sz="3600" dirty="0" smtClean="0"/>
              <a:t>Room 2522</a:t>
            </a:r>
          </a:p>
          <a:p>
            <a:r>
              <a:rPr lang="en-US" sz="3600" dirty="0" smtClean="0"/>
              <a:t>Office Hours-Tuesday 2:30-3:30</a:t>
            </a:r>
            <a:endParaRPr lang="en-US" sz="3600" dirty="0"/>
          </a:p>
        </p:txBody>
      </p:sp>
    </p:spTree>
    <p:extLst>
      <p:ext uri="{BB962C8B-B14F-4D97-AF65-F5344CB8AC3E}">
        <p14:creationId xmlns:p14="http://schemas.microsoft.com/office/powerpoint/2010/main" val="1840692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Notetaking</a:t>
            </a:r>
            <a:endParaRPr lang="en-US" dirty="0"/>
          </a:p>
        </p:txBody>
      </p:sp>
      <p:sp>
        <p:nvSpPr>
          <p:cNvPr id="3" name="Content Placeholder 2"/>
          <p:cNvSpPr>
            <a:spLocks noGrp="1"/>
          </p:cNvSpPr>
          <p:nvPr>
            <p:ph idx="1"/>
          </p:nvPr>
        </p:nvSpPr>
        <p:spPr/>
        <p:txBody>
          <a:bodyPr/>
          <a:lstStyle/>
          <a:p>
            <a:r>
              <a:rPr lang="en-US" dirty="0" smtClean="0"/>
              <a:t>Your goal is to understand the key concepts of the Period we will study for each unit.  </a:t>
            </a:r>
            <a:r>
              <a:rPr lang="en-US" dirty="0"/>
              <a:t>Y</a:t>
            </a:r>
            <a:r>
              <a:rPr lang="en-US" dirty="0" smtClean="0"/>
              <a:t>ou are strongly encouraged to take notes outside of class as part of  your guided reading assignments.</a:t>
            </a:r>
          </a:p>
          <a:p>
            <a:r>
              <a:rPr lang="en-US" dirty="0" smtClean="0"/>
              <a:t>Notetaking inside of class is a requirement.</a:t>
            </a:r>
          </a:p>
          <a:p>
            <a:r>
              <a:rPr lang="en-US" dirty="0" smtClean="0"/>
              <a:t>Use a method of notetaking that makes sense to you:</a:t>
            </a:r>
          </a:p>
          <a:p>
            <a:pPr lvl="1"/>
            <a:r>
              <a:rPr lang="en-US" dirty="0" smtClean="0"/>
              <a:t>Review the “READING BRINKLEY” sheet of suggestions.</a:t>
            </a:r>
          </a:p>
          <a:p>
            <a:pPr lvl="1"/>
            <a:r>
              <a:rPr lang="en-US" dirty="0" smtClean="0"/>
              <a:t>Sticky notes highlighting major headings</a:t>
            </a:r>
          </a:p>
          <a:p>
            <a:pPr lvl="1"/>
            <a:r>
              <a:rPr lang="en-US" dirty="0" smtClean="0"/>
              <a:t>Complete the KEY CONCEPTS Graphic Organizer for each Period</a:t>
            </a:r>
            <a:endParaRPr lang="en-US" dirty="0"/>
          </a:p>
        </p:txBody>
      </p:sp>
    </p:spTree>
    <p:extLst>
      <p:ext uri="{BB962C8B-B14F-4D97-AF65-F5344CB8AC3E}">
        <p14:creationId xmlns:p14="http://schemas.microsoft.com/office/powerpoint/2010/main" val="36051364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4Cs Graphic Organizer &amp; Brinkley</a:t>
            </a:r>
            <a:endParaRPr lang="en-US" dirty="0"/>
          </a:p>
        </p:txBody>
      </p:sp>
      <p:sp>
        <p:nvSpPr>
          <p:cNvPr id="3" name="Content Placeholder 2"/>
          <p:cNvSpPr>
            <a:spLocks noGrp="1"/>
          </p:cNvSpPr>
          <p:nvPr>
            <p:ph idx="1"/>
          </p:nvPr>
        </p:nvSpPr>
        <p:spPr/>
        <p:txBody>
          <a:bodyPr/>
          <a:lstStyle/>
          <a:p>
            <a:r>
              <a:rPr lang="en-US" dirty="0" smtClean="0"/>
              <a:t>Contextualization</a:t>
            </a:r>
          </a:p>
          <a:p>
            <a:r>
              <a:rPr lang="en-US" dirty="0" smtClean="0"/>
              <a:t>Comparison</a:t>
            </a:r>
          </a:p>
          <a:p>
            <a:r>
              <a:rPr lang="en-US" dirty="0" smtClean="0"/>
              <a:t>Continuity and Change Over Time</a:t>
            </a:r>
          </a:p>
          <a:p>
            <a:r>
              <a:rPr lang="en-US" dirty="0" smtClean="0"/>
              <a:t>Causation</a:t>
            </a:r>
            <a:endParaRPr lang="en-US" dirty="0"/>
          </a:p>
        </p:txBody>
      </p:sp>
    </p:spTree>
    <p:extLst>
      <p:ext uri="{BB962C8B-B14F-4D97-AF65-F5344CB8AC3E}">
        <p14:creationId xmlns:p14="http://schemas.microsoft.com/office/powerpoint/2010/main" val="3212999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Big Ideas &amp; Brinkley Reading Guide</a:t>
            </a:r>
            <a:endParaRPr lang="en-US" dirty="0"/>
          </a:p>
        </p:txBody>
      </p:sp>
      <p:sp>
        <p:nvSpPr>
          <p:cNvPr id="3" name="Content Placeholder 2"/>
          <p:cNvSpPr>
            <a:spLocks noGrp="1"/>
          </p:cNvSpPr>
          <p:nvPr>
            <p:ph idx="1"/>
          </p:nvPr>
        </p:nvSpPr>
        <p:spPr/>
        <p:txBody>
          <a:bodyPr/>
          <a:lstStyle/>
          <a:p>
            <a:r>
              <a:rPr lang="en-US" dirty="0" smtClean="0"/>
              <a:t>See Unit 1 and Unit 2 Handouts</a:t>
            </a:r>
          </a:p>
          <a:p>
            <a:pPr lvl="1"/>
            <a:r>
              <a:rPr lang="en-US" dirty="0" smtClean="0"/>
              <a:t>Major Due Dates</a:t>
            </a:r>
          </a:p>
          <a:p>
            <a:pPr lvl="1"/>
            <a:r>
              <a:rPr lang="en-US" dirty="0" smtClean="0"/>
              <a:t>Key Concepts</a:t>
            </a:r>
          </a:p>
          <a:p>
            <a:pPr lvl="1"/>
            <a:r>
              <a:rPr lang="en-US" dirty="0" smtClean="0"/>
              <a:t>Reading Assignment dates</a:t>
            </a:r>
            <a:endParaRPr lang="en-US" dirty="0"/>
          </a:p>
        </p:txBody>
      </p:sp>
    </p:spTree>
    <p:extLst>
      <p:ext uri="{BB962C8B-B14F-4D97-AF65-F5344CB8AC3E}">
        <p14:creationId xmlns:p14="http://schemas.microsoft.com/office/powerpoint/2010/main" val="1743472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Identifications assignment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Read the guiding principles of the “how to complete identifications” sheet </a:t>
            </a:r>
          </a:p>
          <a:p>
            <a:r>
              <a:rPr lang="en-US" dirty="0" smtClean="0"/>
              <a:t>For every unit of study, you will be asked to choose a “Top Ten” list of identifications to define in a specific way.  </a:t>
            </a:r>
            <a:endParaRPr lang="en-US" dirty="0"/>
          </a:p>
          <a:p>
            <a:r>
              <a:rPr lang="en-US" dirty="0"/>
              <a:t>I reserve the right to modify the identifications list in order to best support the Key Concepts and themes of the unit.</a:t>
            </a:r>
          </a:p>
          <a:p>
            <a:endParaRPr lang="en-US" dirty="0" smtClean="0"/>
          </a:p>
          <a:p>
            <a:r>
              <a:rPr lang="en-US" dirty="0" smtClean="0"/>
              <a:t>Use the guiding principles to define </a:t>
            </a:r>
            <a:r>
              <a:rPr lang="en-US" b="1" u="sng" dirty="0" smtClean="0"/>
              <a:t>yourself.</a:t>
            </a:r>
          </a:p>
          <a:p>
            <a:r>
              <a:rPr lang="en-US" dirty="0" smtClean="0"/>
              <a:t>Be prepared to share out and pass in as a writing sample.</a:t>
            </a:r>
          </a:p>
          <a:p>
            <a:r>
              <a:rPr lang="en-US" dirty="0" smtClean="0"/>
              <a:t>Use complete sentences.</a:t>
            </a:r>
          </a:p>
          <a:p>
            <a:r>
              <a:rPr lang="en-US" dirty="0" smtClean="0"/>
              <a:t>Write a narrative (Tell a story) </a:t>
            </a:r>
          </a:p>
          <a:p>
            <a:endParaRPr lang="en-US" dirty="0" smtClean="0"/>
          </a:p>
        </p:txBody>
      </p:sp>
    </p:spTree>
    <p:extLst>
      <p:ext uri="{BB962C8B-B14F-4D97-AF65-F5344CB8AC3E}">
        <p14:creationId xmlns:p14="http://schemas.microsoft.com/office/powerpoint/2010/main" val="74084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Jigsaw Activity Using Secondary Sources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Red—Brinkley and AMSCO</a:t>
            </a:r>
          </a:p>
          <a:p>
            <a:r>
              <a:rPr lang="en-US" dirty="0" smtClean="0"/>
              <a:t>Blue-Power Point-Americans Before Contact</a:t>
            </a:r>
          </a:p>
          <a:p>
            <a:r>
              <a:rPr lang="en-US" dirty="0" smtClean="0"/>
              <a:t>Green-Shi and Tindall handout Part A</a:t>
            </a:r>
          </a:p>
          <a:p>
            <a:r>
              <a:rPr lang="en-US" dirty="0" smtClean="0"/>
              <a:t>Yellow-Shi and Tindall handout Part B</a:t>
            </a:r>
          </a:p>
          <a:p>
            <a:endParaRPr lang="en-US" dirty="0"/>
          </a:p>
          <a:p>
            <a:r>
              <a:rPr lang="en-US" dirty="0" smtClean="0"/>
              <a:t>Directions:  </a:t>
            </a:r>
          </a:p>
          <a:p>
            <a:pPr marL="914400" lvl="1" indent="-457200">
              <a:buFont typeface="+mj-lt"/>
              <a:buAutoNum type="arabicPeriod"/>
            </a:pPr>
            <a:r>
              <a:rPr lang="en-US" dirty="0" smtClean="0"/>
              <a:t>Read and interpret your assigned secondary source.  Use the source to complete the KEY CONCEPT CHART for KC 1.1.  What SFI (Specific Factual Information) can you use to support the concept stated?  </a:t>
            </a:r>
          </a:p>
          <a:p>
            <a:pPr marL="914400" lvl="1" indent="-457200">
              <a:buFont typeface="+mj-lt"/>
              <a:buAutoNum type="arabicPeriod"/>
            </a:pPr>
            <a:r>
              <a:rPr lang="en-US" dirty="0" smtClean="0"/>
              <a:t>Compare notes and share information to complete any part of the chart that you could not do individually</a:t>
            </a:r>
          </a:p>
          <a:p>
            <a:pPr marL="914400" lvl="1" indent="-457200">
              <a:buFont typeface="+mj-lt"/>
              <a:buAutoNum type="arabicPeriod"/>
            </a:pPr>
            <a:r>
              <a:rPr lang="en-US" dirty="0" smtClean="0"/>
              <a:t>Be prepared to discuss with the whole class.</a:t>
            </a:r>
          </a:p>
          <a:p>
            <a:pPr marL="914400" lvl="1" indent="-457200">
              <a:buFont typeface="+mj-lt"/>
              <a:buAutoNum type="arabicPeriod"/>
            </a:pPr>
            <a:r>
              <a:rPr lang="en-US" dirty="0" smtClean="0"/>
              <a:t>Remember the Essential Question for the day</a:t>
            </a:r>
            <a:endParaRPr lang="en-US" dirty="0"/>
          </a:p>
        </p:txBody>
      </p:sp>
    </p:spTree>
    <p:extLst>
      <p:ext uri="{BB962C8B-B14F-4D97-AF65-F5344CB8AC3E}">
        <p14:creationId xmlns:p14="http://schemas.microsoft.com/office/powerpoint/2010/main" val="3618370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1000"/>
                                        <p:tgtEl>
                                          <p:spTgt spid="3">
                                            <p:txEl>
                                              <p:pRg st="9" end="9"/>
                                            </p:txEl>
                                          </p:spTgt>
                                        </p:tgtEl>
                                      </p:cBhvr>
                                    </p:animEffect>
                                    <p:anim calcmode="lin" valueType="num">
                                      <p:cBhvr>
                                        <p:cTn id="3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Overview</a:t>
            </a:r>
            <a:endParaRPr lang="en-US" dirty="0"/>
          </a:p>
        </p:txBody>
      </p:sp>
      <p:sp>
        <p:nvSpPr>
          <p:cNvPr id="3" name="Content Placeholder 2"/>
          <p:cNvSpPr>
            <a:spLocks noGrp="1"/>
          </p:cNvSpPr>
          <p:nvPr>
            <p:ph idx="1"/>
          </p:nvPr>
        </p:nvSpPr>
        <p:spPr>
          <a:xfrm>
            <a:off x="283335" y="2099256"/>
            <a:ext cx="10424674" cy="4364967"/>
          </a:xfrm>
        </p:spPr>
        <p:txBody>
          <a:bodyPr>
            <a:normAutofit fontScale="92500" lnSpcReduction="10000"/>
          </a:bodyPr>
          <a:lstStyle/>
          <a:p>
            <a:r>
              <a:rPr lang="en-US" dirty="0"/>
              <a:t>The AP U.S. History course focuses on developing students’ understanding of American history from approximately </a:t>
            </a:r>
            <a:r>
              <a:rPr lang="en-US" u="sng" dirty="0"/>
              <a:t>1491 to the present. </a:t>
            </a:r>
            <a:endParaRPr lang="en-US" u="sng" dirty="0" smtClean="0"/>
          </a:p>
          <a:p>
            <a:r>
              <a:rPr lang="en-US" dirty="0" smtClean="0"/>
              <a:t>The </a:t>
            </a:r>
            <a:r>
              <a:rPr lang="en-US" dirty="0"/>
              <a:t>course has students investigate the content of U.S. history for significant events, individuals, developments, and processes in </a:t>
            </a:r>
            <a:r>
              <a:rPr lang="en-US" b="1" dirty="0"/>
              <a:t>nine historical </a:t>
            </a:r>
            <a:r>
              <a:rPr lang="en-US" b="1" dirty="0" smtClean="0"/>
              <a:t>periods</a:t>
            </a:r>
            <a:r>
              <a:rPr lang="en-US" dirty="0" smtClean="0"/>
              <a:t>; periods organized around </a:t>
            </a:r>
            <a:r>
              <a:rPr lang="en-US" b="1" u="sng" dirty="0" smtClean="0"/>
              <a:t>Key Concepts</a:t>
            </a:r>
          </a:p>
          <a:p>
            <a:r>
              <a:rPr lang="en-US" dirty="0" smtClean="0"/>
              <a:t>The </a:t>
            </a:r>
            <a:r>
              <a:rPr lang="en-US" dirty="0"/>
              <a:t>course also provides </a:t>
            </a:r>
            <a:r>
              <a:rPr lang="en-US" b="1" dirty="0"/>
              <a:t>seven </a:t>
            </a:r>
            <a:r>
              <a:rPr lang="en-US" b="1" u="sng" dirty="0"/>
              <a:t>themes</a:t>
            </a:r>
            <a:r>
              <a:rPr lang="en-US" dirty="0"/>
              <a:t> </a:t>
            </a:r>
            <a:r>
              <a:rPr lang="en-US" dirty="0" smtClean="0"/>
              <a:t>that </a:t>
            </a:r>
            <a:r>
              <a:rPr lang="en-US" dirty="0"/>
              <a:t>students explore throughout the course in order to make connections among historical developments over time</a:t>
            </a:r>
            <a:r>
              <a:rPr lang="en-US" dirty="0" smtClean="0"/>
              <a:t>.</a:t>
            </a:r>
          </a:p>
          <a:p>
            <a:r>
              <a:rPr lang="en-US" dirty="0" smtClean="0"/>
              <a:t>The course demands that students </a:t>
            </a:r>
            <a:r>
              <a:rPr lang="en-US" dirty="0"/>
              <a:t>develop and use the </a:t>
            </a:r>
            <a:r>
              <a:rPr lang="en-US" u="sng" dirty="0"/>
              <a:t>same </a:t>
            </a:r>
            <a:r>
              <a:rPr lang="en-US" b="1" u="sng" dirty="0"/>
              <a:t>historical thinking skills </a:t>
            </a:r>
            <a:r>
              <a:rPr lang="en-US" b="1" dirty="0"/>
              <a:t>and methods</a:t>
            </a:r>
            <a:r>
              <a:rPr lang="en-US" dirty="0"/>
              <a:t> </a:t>
            </a:r>
            <a:r>
              <a:rPr lang="en-US" dirty="0" smtClean="0"/>
              <a:t>over time.</a:t>
            </a:r>
            <a:endParaRPr lang="en-US" dirty="0"/>
          </a:p>
          <a:p>
            <a:r>
              <a:rPr lang="en-US" dirty="0"/>
              <a:t>AP U.S. History is designed to be the equivalent of a two-semester introductory college or university U.S. history course.  </a:t>
            </a:r>
            <a:endParaRPr lang="en-US" dirty="0" smtClean="0"/>
          </a:p>
          <a:p>
            <a:r>
              <a:rPr lang="en-US" dirty="0"/>
              <a:t>AP U.S. History will meet on an A/B schedule paired with </a:t>
            </a:r>
            <a:r>
              <a:rPr lang="en-US" u="sng" dirty="0" smtClean="0"/>
              <a:t>Turning Points in American History</a:t>
            </a:r>
            <a:r>
              <a:rPr lang="en-US" dirty="0" smtClean="0"/>
              <a:t>. </a:t>
            </a:r>
            <a:endParaRPr lang="en-US" dirty="0"/>
          </a:p>
          <a:p>
            <a:endParaRPr lang="en-US" dirty="0"/>
          </a:p>
        </p:txBody>
      </p:sp>
    </p:spTree>
    <p:extLst>
      <p:ext uri="{BB962C8B-B14F-4D97-AF65-F5344CB8AC3E}">
        <p14:creationId xmlns:p14="http://schemas.microsoft.com/office/powerpoint/2010/main" val="101295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968"/>
            <a:ext cx="9613861" cy="1080938"/>
          </a:xfrm>
        </p:spPr>
        <p:txBody>
          <a:bodyPr/>
          <a:lstStyle/>
          <a:p>
            <a:r>
              <a:rPr lang="en-US" dirty="0" smtClean="0"/>
              <a:t>APUSH Units/Key </a:t>
            </a:r>
            <a:r>
              <a:rPr lang="en-US" dirty="0" smtClean="0"/>
              <a:t>Concepts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Period 1 (1491-1607)</a:t>
            </a:r>
          </a:p>
          <a:p>
            <a:r>
              <a:rPr lang="en-US" dirty="0"/>
              <a:t>Period 2 (1607-1754)</a:t>
            </a:r>
          </a:p>
          <a:p>
            <a:r>
              <a:rPr lang="en-US" dirty="0"/>
              <a:t>Period 3 (1754-1800)</a:t>
            </a:r>
          </a:p>
          <a:p>
            <a:r>
              <a:rPr lang="en-US" dirty="0"/>
              <a:t>Period 4 (1800-1848)</a:t>
            </a:r>
          </a:p>
          <a:p>
            <a:r>
              <a:rPr lang="en-US" dirty="0"/>
              <a:t>Period 5 (1844-1877)</a:t>
            </a:r>
          </a:p>
          <a:p>
            <a:r>
              <a:rPr lang="en-US" dirty="0"/>
              <a:t>Period 6 (1865-1898)</a:t>
            </a:r>
          </a:p>
          <a:p>
            <a:r>
              <a:rPr lang="en-US" dirty="0"/>
              <a:t>Period 7 (1890-1945)</a:t>
            </a:r>
          </a:p>
          <a:p>
            <a:r>
              <a:rPr lang="en-US" dirty="0"/>
              <a:t>Period 8 (1945-1980)</a:t>
            </a:r>
          </a:p>
          <a:p>
            <a:r>
              <a:rPr lang="en-US" dirty="0"/>
              <a:t>Period 9 (1980-Present)</a:t>
            </a:r>
          </a:p>
        </p:txBody>
      </p:sp>
      <p:pic>
        <p:nvPicPr>
          <p:cNvPr id="4" name="Picture 3"/>
          <p:cNvPicPr>
            <a:picLocks noChangeAspect="1"/>
          </p:cNvPicPr>
          <p:nvPr/>
        </p:nvPicPr>
        <p:blipFill>
          <a:blip r:embed="rId2"/>
          <a:stretch>
            <a:fillRect/>
          </a:stretch>
        </p:blipFill>
        <p:spPr>
          <a:xfrm>
            <a:off x="6054002" y="-118501"/>
            <a:ext cx="5962919" cy="6976501"/>
          </a:xfrm>
          <a:prstGeom prst="rect">
            <a:avLst/>
          </a:prstGeom>
        </p:spPr>
      </p:pic>
      <p:pic>
        <p:nvPicPr>
          <p:cNvPr id="5" name="Picture 4"/>
          <p:cNvPicPr>
            <a:picLocks noChangeAspect="1"/>
          </p:cNvPicPr>
          <p:nvPr/>
        </p:nvPicPr>
        <p:blipFill>
          <a:blip r:embed="rId3"/>
          <a:stretch>
            <a:fillRect/>
          </a:stretch>
        </p:blipFill>
        <p:spPr>
          <a:xfrm>
            <a:off x="6054002" y="0"/>
            <a:ext cx="6160227" cy="7249354"/>
          </a:xfrm>
          <a:prstGeom prst="rect">
            <a:avLst/>
          </a:prstGeom>
        </p:spPr>
      </p:pic>
      <p:pic>
        <p:nvPicPr>
          <p:cNvPr id="6" name="Picture 5"/>
          <p:cNvPicPr>
            <a:picLocks noChangeAspect="1"/>
          </p:cNvPicPr>
          <p:nvPr/>
        </p:nvPicPr>
        <p:blipFill>
          <a:blip r:embed="rId4"/>
          <a:stretch>
            <a:fillRect/>
          </a:stretch>
        </p:blipFill>
        <p:spPr>
          <a:xfrm>
            <a:off x="5944869" y="-178499"/>
            <a:ext cx="6378492" cy="7606352"/>
          </a:xfrm>
          <a:prstGeom prst="rect">
            <a:avLst/>
          </a:prstGeom>
        </p:spPr>
      </p:pic>
    </p:spTree>
    <p:extLst>
      <p:ext uri="{BB962C8B-B14F-4D97-AF65-F5344CB8AC3E}">
        <p14:creationId xmlns:p14="http://schemas.microsoft.com/office/powerpoint/2010/main" val="214924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Themes</a:t>
            </a:r>
            <a:endParaRPr lang="en-US" dirty="0"/>
          </a:p>
        </p:txBody>
      </p:sp>
      <p:sp>
        <p:nvSpPr>
          <p:cNvPr id="3" name="Content Placeholder 2"/>
          <p:cNvSpPr>
            <a:spLocks noGrp="1"/>
          </p:cNvSpPr>
          <p:nvPr>
            <p:ph idx="1"/>
          </p:nvPr>
        </p:nvSpPr>
        <p:spPr>
          <a:xfrm>
            <a:off x="293954" y="2330704"/>
            <a:ext cx="9613861" cy="3599316"/>
          </a:xfrm>
        </p:spPr>
        <p:txBody>
          <a:bodyPr/>
          <a:lstStyle/>
          <a:p>
            <a:pPr lvl="0"/>
            <a:r>
              <a:rPr lang="en-US" dirty="0"/>
              <a:t>American and National Identity (</a:t>
            </a:r>
            <a:r>
              <a:rPr lang="en-US" b="1" dirty="0"/>
              <a:t>NAT</a:t>
            </a:r>
            <a:r>
              <a:rPr lang="en-US" dirty="0"/>
              <a:t>)</a:t>
            </a:r>
          </a:p>
          <a:p>
            <a:pPr lvl="0"/>
            <a:r>
              <a:rPr lang="en-US" dirty="0"/>
              <a:t>Politics and Power (</a:t>
            </a:r>
            <a:r>
              <a:rPr lang="en-US" b="1" dirty="0"/>
              <a:t>POL</a:t>
            </a:r>
            <a:r>
              <a:rPr lang="en-US" dirty="0"/>
              <a:t>)</a:t>
            </a:r>
          </a:p>
          <a:p>
            <a:pPr lvl="0"/>
            <a:r>
              <a:rPr lang="en-US" dirty="0"/>
              <a:t>Work, Exchange, and Technology (</a:t>
            </a:r>
            <a:r>
              <a:rPr lang="en-US" b="1" dirty="0"/>
              <a:t>WXT</a:t>
            </a:r>
            <a:r>
              <a:rPr lang="en-US" dirty="0"/>
              <a:t>)</a:t>
            </a:r>
          </a:p>
          <a:p>
            <a:pPr lvl="0"/>
            <a:r>
              <a:rPr lang="en-US" dirty="0"/>
              <a:t>Culture and Society (</a:t>
            </a:r>
            <a:r>
              <a:rPr lang="en-US" b="1" dirty="0"/>
              <a:t>CUL</a:t>
            </a:r>
            <a:r>
              <a:rPr lang="en-US" dirty="0"/>
              <a:t>)</a:t>
            </a:r>
          </a:p>
          <a:p>
            <a:pPr lvl="0"/>
            <a:r>
              <a:rPr lang="en-US" dirty="0"/>
              <a:t>Migration and Settlement (</a:t>
            </a:r>
            <a:r>
              <a:rPr lang="en-US" b="1" dirty="0"/>
              <a:t>MIG</a:t>
            </a:r>
            <a:r>
              <a:rPr lang="en-US" dirty="0"/>
              <a:t>)</a:t>
            </a:r>
          </a:p>
          <a:p>
            <a:pPr lvl="0"/>
            <a:r>
              <a:rPr lang="en-US" dirty="0"/>
              <a:t>Geography and the Environment </a:t>
            </a:r>
            <a:r>
              <a:rPr lang="en-US" dirty="0" smtClean="0"/>
              <a:t>(</a:t>
            </a:r>
            <a:r>
              <a:rPr lang="en-US" b="1" dirty="0" smtClean="0"/>
              <a:t>GEO</a:t>
            </a:r>
            <a:r>
              <a:rPr lang="en-US" dirty="0"/>
              <a:t>)</a:t>
            </a:r>
          </a:p>
          <a:p>
            <a:pPr lvl="0"/>
            <a:r>
              <a:rPr lang="en-US" dirty="0"/>
              <a:t>America in the World (</a:t>
            </a:r>
            <a:r>
              <a:rPr lang="en-US" b="1" dirty="0"/>
              <a:t>WOR)</a:t>
            </a: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6060876" y="1037609"/>
            <a:ext cx="6131124" cy="5440464"/>
          </a:xfrm>
          <a:prstGeom prst="rect">
            <a:avLst/>
          </a:prstGeom>
        </p:spPr>
      </p:pic>
    </p:spTree>
    <p:extLst>
      <p:ext uri="{BB962C8B-B14F-4D97-AF65-F5344CB8AC3E}">
        <p14:creationId xmlns:p14="http://schemas.microsoft.com/office/powerpoint/2010/main" val="82897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4" end="4"/>
                                            </p:txEl>
                                          </p:spTgt>
                                        </p:tgtEl>
                                      </p:cBhvr>
                                    </p:animEffect>
                                    <p:set>
                                      <p:cBhvr>
                                        <p:cTn id="16" dur="1" fill="hold">
                                          <p:stCondLst>
                                            <p:cond delay="499"/>
                                          </p:stCondLst>
                                        </p:cTn>
                                        <p:tgtEl>
                                          <p:spTgt spid="3">
                                            <p:txEl>
                                              <p:pRg st="4" end="4"/>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5" end="5"/>
                                            </p:txEl>
                                          </p:spTgt>
                                        </p:tgtEl>
                                      </p:cBhvr>
                                    </p:animEffect>
                                    <p:set>
                                      <p:cBhvr>
                                        <p:cTn id="19" dur="1" fill="hold">
                                          <p:stCondLst>
                                            <p:cond delay="499"/>
                                          </p:stCondLst>
                                        </p:cTn>
                                        <p:tgtEl>
                                          <p:spTgt spid="3">
                                            <p:txEl>
                                              <p:pRg st="5" end="5"/>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
                                            <p:txEl>
                                              <p:pRg st="6" end="6"/>
                                            </p:txEl>
                                          </p:spTgt>
                                        </p:tgtEl>
                                      </p:cBhvr>
                                    </p:animEffect>
                                    <p:set>
                                      <p:cBhvr>
                                        <p:cTn id="22"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Thinking Skills</a:t>
            </a:r>
            <a:endParaRPr lang="en-US" dirty="0"/>
          </a:p>
        </p:txBody>
      </p:sp>
      <p:sp>
        <p:nvSpPr>
          <p:cNvPr id="6" name="Content Placeholder 2"/>
          <p:cNvSpPr>
            <a:spLocks noGrp="1"/>
          </p:cNvSpPr>
          <p:nvPr>
            <p:ph idx="1"/>
          </p:nvPr>
        </p:nvSpPr>
        <p:spPr>
          <a:xfrm>
            <a:off x="680321" y="2343955"/>
            <a:ext cx="9197775" cy="3592234"/>
          </a:xfrm>
        </p:spPr>
        <p:txBody>
          <a:bodyPr>
            <a:normAutofit/>
          </a:bodyPr>
          <a:lstStyle/>
          <a:p>
            <a:r>
              <a:rPr lang="en-US" dirty="0" smtClean="0"/>
              <a:t>AP History Disciplinary Practices</a:t>
            </a:r>
          </a:p>
          <a:p>
            <a:pPr lvl="1"/>
            <a:r>
              <a:rPr lang="en-US" dirty="0" smtClean="0"/>
              <a:t>Analyzing Historical Evidence</a:t>
            </a:r>
          </a:p>
          <a:p>
            <a:pPr lvl="1"/>
            <a:r>
              <a:rPr lang="en-US" dirty="0" smtClean="0"/>
              <a:t>Argument Development</a:t>
            </a:r>
          </a:p>
          <a:p>
            <a:pPr lvl="1"/>
            <a:endParaRPr lang="en-US" dirty="0"/>
          </a:p>
          <a:p>
            <a:r>
              <a:rPr lang="en-US" dirty="0" smtClean="0"/>
              <a:t>AP History Reasoning Skills</a:t>
            </a:r>
          </a:p>
          <a:p>
            <a:pPr lvl="1"/>
            <a:r>
              <a:rPr lang="en-US" dirty="0" smtClean="0"/>
              <a:t>Contextualization</a:t>
            </a:r>
          </a:p>
          <a:p>
            <a:pPr lvl="1"/>
            <a:r>
              <a:rPr lang="en-US" dirty="0" smtClean="0"/>
              <a:t>Comparison</a:t>
            </a:r>
          </a:p>
          <a:p>
            <a:pPr lvl="1"/>
            <a:r>
              <a:rPr lang="en-US" dirty="0" smtClean="0"/>
              <a:t>Causation</a:t>
            </a:r>
          </a:p>
          <a:p>
            <a:pPr lvl="1"/>
            <a:r>
              <a:rPr lang="en-US" dirty="0" smtClean="0"/>
              <a:t>Continuity and Change</a:t>
            </a:r>
            <a:endParaRPr lang="en-US" dirty="0"/>
          </a:p>
        </p:txBody>
      </p:sp>
      <p:pic>
        <p:nvPicPr>
          <p:cNvPr id="7" name="Picture 6"/>
          <p:cNvPicPr>
            <a:picLocks noChangeAspect="1"/>
          </p:cNvPicPr>
          <p:nvPr/>
        </p:nvPicPr>
        <p:blipFill>
          <a:blip r:embed="rId2"/>
          <a:stretch>
            <a:fillRect/>
          </a:stretch>
        </p:blipFill>
        <p:spPr>
          <a:xfrm>
            <a:off x="6310648" y="302611"/>
            <a:ext cx="5434884" cy="6259371"/>
          </a:xfrm>
          <a:prstGeom prst="rect">
            <a:avLst/>
          </a:prstGeom>
        </p:spPr>
      </p:pic>
    </p:spTree>
    <p:extLst>
      <p:ext uri="{BB962C8B-B14F-4D97-AF65-F5344CB8AC3E}">
        <p14:creationId xmlns:p14="http://schemas.microsoft.com/office/powerpoint/2010/main" val="46762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xEl>
                                              <p:pRg st="2" end="2"/>
                                            </p:txEl>
                                          </p:spTgt>
                                        </p:tgtEl>
                                      </p:cBhvr>
                                    </p:animEffect>
                                    <p:set>
                                      <p:cBhvr>
                                        <p:cTn id="7" dur="1" fill="hold">
                                          <p:stCondLst>
                                            <p:cond delay="499"/>
                                          </p:stCondLst>
                                        </p:cTn>
                                        <p:tgtEl>
                                          <p:spTgt spid="6">
                                            <p:txEl>
                                              <p:pRg st="2" end="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xEl>
                                              <p:pRg st="4" end="4"/>
                                            </p:txEl>
                                          </p:spTgt>
                                        </p:tgtEl>
                                      </p:cBhvr>
                                    </p:animEffect>
                                    <p:set>
                                      <p:cBhvr>
                                        <p:cTn id="10" dur="1" fill="hold">
                                          <p:stCondLst>
                                            <p:cond delay="499"/>
                                          </p:stCondLst>
                                        </p:cTn>
                                        <p:tgtEl>
                                          <p:spTgt spid="6">
                                            <p:txEl>
                                              <p:pRg st="4" end="4"/>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
                                            <p:txEl>
                                              <p:pRg st="5" end="5"/>
                                            </p:txEl>
                                          </p:spTgt>
                                        </p:tgtEl>
                                      </p:cBhvr>
                                    </p:animEffect>
                                    <p:set>
                                      <p:cBhvr>
                                        <p:cTn id="13" dur="1" fill="hold">
                                          <p:stCondLst>
                                            <p:cond delay="499"/>
                                          </p:stCondLst>
                                        </p:cTn>
                                        <p:tgtEl>
                                          <p:spTgt spid="6">
                                            <p:txEl>
                                              <p:pRg st="5" end="5"/>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
                                            <p:txEl>
                                              <p:pRg st="6" end="6"/>
                                            </p:txEl>
                                          </p:spTgt>
                                        </p:tgtEl>
                                      </p:cBhvr>
                                    </p:animEffect>
                                    <p:set>
                                      <p:cBhvr>
                                        <p:cTn id="16" dur="1" fill="hold">
                                          <p:stCondLst>
                                            <p:cond delay="499"/>
                                          </p:stCondLst>
                                        </p:cTn>
                                        <p:tgtEl>
                                          <p:spTgt spid="6">
                                            <p:txEl>
                                              <p:pRg st="6" end="6"/>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
                                            <p:txEl>
                                              <p:pRg st="7" end="7"/>
                                            </p:txEl>
                                          </p:spTgt>
                                        </p:tgtEl>
                                      </p:cBhvr>
                                    </p:animEffect>
                                    <p:set>
                                      <p:cBhvr>
                                        <p:cTn id="19" dur="1" fill="hold">
                                          <p:stCondLst>
                                            <p:cond delay="499"/>
                                          </p:stCondLst>
                                        </p:cTn>
                                        <p:tgtEl>
                                          <p:spTgt spid="6">
                                            <p:txEl>
                                              <p:pRg st="7" end="7"/>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6">
                                            <p:txEl>
                                              <p:pRg st="8" end="8"/>
                                            </p:txEl>
                                          </p:spTgt>
                                        </p:tgtEl>
                                      </p:cBhvr>
                                    </p:animEffect>
                                    <p:set>
                                      <p:cBhvr>
                                        <p:cTn id="22" dur="1" fill="hold">
                                          <p:stCondLst>
                                            <p:cond delay="499"/>
                                          </p:stCondLst>
                                        </p:cTn>
                                        <p:tgtEl>
                                          <p:spTgt spid="6">
                                            <p:txEl>
                                              <p:pRg st="8" end="8"/>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APUSH Introduction Gallery Walk </a:t>
            </a:r>
            <a:endParaRPr lang="en-US" dirty="0"/>
          </a:p>
        </p:txBody>
      </p:sp>
      <p:sp>
        <p:nvSpPr>
          <p:cNvPr id="3" name="Content Placeholder 2"/>
          <p:cNvSpPr>
            <a:spLocks noGrp="1"/>
          </p:cNvSpPr>
          <p:nvPr>
            <p:ph idx="1"/>
          </p:nvPr>
        </p:nvSpPr>
        <p:spPr/>
        <p:txBody>
          <a:bodyPr/>
          <a:lstStyle/>
          <a:p>
            <a:r>
              <a:rPr lang="en-US" b="1" dirty="0"/>
              <a:t>Directions:  </a:t>
            </a:r>
            <a:r>
              <a:rPr lang="en-US" dirty="0"/>
              <a:t>Choose at least one photograph/portrait located around the classroom to answer each of the following questions. Use the APUSH course description linked to the class web page to assist your responses (dedwardsushistory.weebly.com)</a:t>
            </a:r>
          </a:p>
        </p:txBody>
      </p:sp>
    </p:spTree>
    <p:extLst>
      <p:ext uri="{BB962C8B-B14F-4D97-AF65-F5344CB8AC3E}">
        <p14:creationId xmlns:p14="http://schemas.microsoft.com/office/powerpoint/2010/main" val="3627585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Design</a:t>
            </a:r>
            <a:endParaRPr lang="en-US" dirty="0"/>
          </a:p>
        </p:txBody>
      </p:sp>
      <p:sp>
        <p:nvSpPr>
          <p:cNvPr id="3" name="Content Placeholder 2"/>
          <p:cNvSpPr>
            <a:spLocks noGrp="1"/>
          </p:cNvSpPr>
          <p:nvPr>
            <p:ph idx="1"/>
          </p:nvPr>
        </p:nvSpPr>
        <p:spPr>
          <a:xfrm>
            <a:off x="412124" y="2137893"/>
            <a:ext cx="11007716" cy="4567707"/>
          </a:xfrm>
        </p:spPr>
        <p:txBody>
          <a:bodyPr>
            <a:normAutofit/>
          </a:bodyPr>
          <a:lstStyle/>
          <a:p>
            <a:pPr marL="0" indent="0">
              <a:buNone/>
            </a:pPr>
            <a:endParaRPr lang="en-US" dirty="0"/>
          </a:p>
          <a:p>
            <a:r>
              <a:rPr lang="en-US" dirty="0"/>
              <a:t>AP U.S. History will meet on an A/B schedule paired with </a:t>
            </a:r>
            <a:r>
              <a:rPr lang="en-US" u="sng" dirty="0" smtClean="0"/>
              <a:t>Turning Points in American History</a:t>
            </a:r>
            <a:r>
              <a:rPr lang="en-US" dirty="0" smtClean="0"/>
              <a:t>. </a:t>
            </a:r>
            <a:endParaRPr lang="en-US" dirty="0" smtClean="0"/>
          </a:p>
          <a:p>
            <a:r>
              <a:rPr lang="en-US" dirty="0" smtClean="0"/>
              <a:t>Units </a:t>
            </a:r>
            <a:r>
              <a:rPr lang="en-US" dirty="0"/>
              <a:t>will closely align with the periodization of the AP College Board and include opportunities to </a:t>
            </a:r>
            <a:r>
              <a:rPr lang="en-US" dirty="0" smtClean="0"/>
              <a:t>understand </a:t>
            </a:r>
            <a:r>
              <a:rPr lang="en-US" u="sng" dirty="0" smtClean="0"/>
              <a:t>Historical disciplinary practices </a:t>
            </a:r>
            <a:r>
              <a:rPr lang="en-US" dirty="0" smtClean="0"/>
              <a:t>and develop </a:t>
            </a:r>
            <a:r>
              <a:rPr lang="en-US" u="sng" dirty="0"/>
              <a:t>Historical </a:t>
            </a:r>
            <a:r>
              <a:rPr lang="en-US" u="sng" dirty="0" smtClean="0"/>
              <a:t>reasoning </a:t>
            </a:r>
            <a:r>
              <a:rPr lang="en-US" u="sng" dirty="0"/>
              <a:t>skills</a:t>
            </a:r>
            <a:r>
              <a:rPr lang="en-US" dirty="0"/>
              <a:t>.  </a:t>
            </a:r>
            <a:endParaRPr lang="en-US" dirty="0" smtClean="0"/>
          </a:p>
          <a:p>
            <a:r>
              <a:rPr lang="en-US" dirty="0" smtClean="0"/>
              <a:t> </a:t>
            </a:r>
            <a:r>
              <a:rPr lang="en-US" dirty="0"/>
              <a:t>Each unit is concluded with an exam consisting of multiple-choice questions, and/or long </a:t>
            </a:r>
            <a:r>
              <a:rPr lang="en-US" dirty="0" smtClean="0"/>
              <a:t>essay (LEQ), </a:t>
            </a:r>
            <a:r>
              <a:rPr lang="en-US" dirty="0"/>
              <a:t>short </a:t>
            </a:r>
            <a:r>
              <a:rPr lang="en-US" dirty="0" smtClean="0"/>
              <a:t>essay (SAQ), </a:t>
            </a:r>
            <a:r>
              <a:rPr lang="en-US" dirty="0"/>
              <a:t>and Document Based Questions, (DBQ).  </a:t>
            </a:r>
            <a:endParaRPr lang="en-US" dirty="0" smtClean="0"/>
          </a:p>
          <a:p>
            <a:r>
              <a:rPr lang="en-US" dirty="0" smtClean="0"/>
              <a:t>To </a:t>
            </a:r>
            <a:r>
              <a:rPr lang="en-US" dirty="0"/>
              <a:t>equip students with the skills necessary to successfully complete the free-response section of the AP Exam, special focus is placed on the writing component of the course. </a:t>
            </a:r>
          </a:p>
        </p:txBody>
      </p:sp>
    </p:spTree>
    <p:extLst>
      <p:ext uri="{BB962C8B-B14F-4D97-AF65-F5344CB8AC3E}">
        <p14:creationId xmlns:p14="http://schemas.microsoft.com/office/powerpoint/2010/main" val="408859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TM04033917[[fn=Berlin]]</Template>
  <TotalTime>5056</TotalTime>
  <Words>2126</Words>
  <Application>Microsoft Office PowerPoint</Application>
  <PresentationFormat>Widescreen</PresentationFormat>
  <Paragraphs>226</Paragraphs>
  <Slides>34</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MS Mincho</vt:lpstr>
      <vt:lpstr>Arial</vt:lpstr>
      <vt:lpstr>Cambria</vt:lpstr>
      <vt:lpstr>Times New Roman</vt:lpstr>
      <vt:lpstr>Trebuchet MS</vt:lpstr>
      <vt:lpstr>Berlin</vt:lpstr>
      <vt:lpstr>APUSH/Turning Points  Introduction 2019-2020</vt:lpstr>
      <vt:lpstr>Bell Ringer</vt:lpstr>
      <vt:lpstr>Introduction</vt:lpstr>
      <vt:lpstr>Course Overview</vt:lpstr>
      <vt:lpstr>APUSH Units/Key Concepts</vt:lpstr>
      <vt:lpstr>Historical Themes</vt:lpstr>
      <vt:lpstr>Historical Thinking Skills</vt:lpstr>
      <vt:lpstr>APUSH Introduction Gallery Walk </vt:lpstr>
      <vt:lpstr>Course Design</vt:lpstr>
      <vt:lpstr>Grading Weights</vt:lpstr>
      <vt:lpstr>Class Discussions </vt:lpstr>
      <vt:lpstr>Unit Tests </vt:lpstr>
      <vt:lpstr>AP Exam Description  </vt:lpstr>
      <vt:lpstr>AP Exam Description</vt:lpstr>
      <vt:lpstr>Grading of the AP Exam </vt:lpstr>
      <vt:lpstr>Homework</vt:lpstr>
      <vt:lpstr>Day 2 Agenda-Introduction</vt:lpstr>
      <vt:lpstr>David McCullough  ”Knowing History and Knowing Who We Are”</vt:lpstr>
      <vt:lpstr>David McCullough  ”Knowing History and Knowing Who We Are”</vt:lpstr>
      <vt:lpstr>Why Study History?</vt:lpstr>
      <vt:lpstr>Why do Historians So Often Differ?</vt:lpstr>
      <vt:lpstr>Classroom Procedures</vt:lpstr>
      <vt:lpstr>Classroom Procedures</vt:lpstr>
      <vt:lpstr>Classroom Procedures</vt:lpstr>
      <vt:lpstr>Classroom Procedures</vt:lpstr>
      <vt:lpstr>Classroom Procedures</vt:lpstr>
      <vt:lpstr>Class Supply List </vt:lpstr>
      <vt:lpstr>APPARTS</vt:lpstr>
      <vt:lpstr>APPARTS</vt:lpstr>
      <vt:lpstr>Notetaking</vt:lpstr>
      <vt:lpstr>4Cs Graphic Organizer &amp; Brinkley</vt:lpstr>
      <vt:lpstr>Unit Big Ideas &amp; Brinkley Reading Guide</vt:lpstr>
      <vt:lpstr>Identifications assignment</vt:lpstr>
      <vt:lpstr>Jigsaw Activity Using Secondary Sources</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APUSH Introduction  2016-2017</dc:title>
  <dc:creator>dedwards4</dc:creator>
  <cp:lastModifiedBy>dedwards4</cp:lastModifiedBy>
  <cp:revision>66</cp:revision>
  <dcterms:created xsi:type="dcterms:W3CDTF">2016-08-28T20:40:51Z</dcterms:created>
  <dcterms:modified xsi:type="dcterms:W3CDTF">2019-08-14T14:02:38Z</dcterms:modified>
</cp:coreProperties>
</file>