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46"/>
  </p:handoutMasterIdLst>
  <p:sldIdLst>
    <p:sldId id="329" r:id="rId2"/>
    <p:sldId id="330" r:id="rId3"/>
    <p:sldId id="331" r:id="rId4"/>
    <p:sldId id="285" r:id="rId5"/>
    <p:sldId id="286" r:id="rId6"/>
    <p:sldId id="325" r:id="rId7"/>
    <p:sldId id="326" r:id="rId8"/>
    <p:sldId id="257" r:id="rId9"/>
    <p:sldId id="264" r:id="rId10"/>
    <p:sldId id="308" r:id="rId11"/>
    <p:sldId id="323" r:id="rId12"/>
    <p:sldId id="324" r:id="rId13"/>
    <p:sldId id="309" r:id="rId14"/>
    <p:sldId id="310" r:id="rId15"/>
    <p:sldId id="312" r:id="rId16"/>
    <p:sldId id="311" r:id="rId17"/>
    <p:sldId id="313" r:id="rId18"/>
    <p:sldId id="258" r:id="rId19"/>
    <p:sldId id="314" r:id="rId20"/>
    <p:sldId id="262" r:id="rId21"/>
    <p:sldId id="259" r:id="rId22"/>
    <p:sldId id="260" r:id="rId23"/>
    <p:sldId id="269" r:id="rId24"/>
    <p:sldId id="287" r:id="rId25"/>
    <p:sldId id="270" r:id="rId26"/>
    <p:sldId id="288" r:id="rId27"/>
    <p:sldId id="271" r:id="rId28"/>
    <p:sldId id="315" r:id="rId29"/>
    <p:sldId id="289" r:id="rId30"/>
    <p:sldId id="274" r:id="rId31"/>
    <p:sldId id="275" r:id="rId32"/>
    <p:sldId id="276" r:id="rId33"/>
    <p:sldId id="316" r:id="rId34"/>
    <p:sldId id="317" r:id="rId35"/>
    <p:sldId id="318" r:id="rId36"/>
    <p:sldId id="319" r:id="rId37"/>
    <p:sldId id="321" r:id="rId38"/>
    <p:sldId id="290" r:id="rId39"/>
    <p:sldId id="328" r:id="rId40"/>
    <p:sldId id="322" r:id="rId41"/>
    <p:sldId id="291" r:id="rId42"/>
    <p:sldId id="284" r:id="rId43"/>
    <p:sldId id="320" r:id="rId44"/>
    <p:sldId id="292"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50" autoAdjust="0"/>
    <p:restoredTop sz="94660"/>
  </p:normalViewPr>
  <p:slideViewPr>
    <p:cSldViewPr>
      <p:cViewPr varScale="1">
        <p:scale>
          <a:sx n="70" d="100"/>
          <a:sy n="70" d="100"/>
        </p:scale>
        <p:origin x="94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24AB11-97BB-A844-9EC7-AB1F22958A62}"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CFAE4B34-14C2-5B43-8BD4-0530AF1D08D7}">
      <dgm:prSet phldrT="[Text]"/>
      <dgm:spPr/>
      <dgm:t>
        <a:bodyPr/>
        <a:lstStyle/>
        <a:p>
          <a:r>
            <a:rPr lang="en-US" dirty="0" smtClean="0"/>
            <a:t>Executive Branch (Powerful President)</a:t>
          </a:r>
          <a:endParaRPr lang="en-US" dirty="0"/>
        </a:p>
      </dgm:t>
    </dgm:pt>
    <dgm:pt modelId="{6672BE2E-182C-5E44-BEF2-6691F931A61D}" type="parTrans" cxnId="{6C3E61A8-B794-C146-84BA-A635882409A4}">
      <dgm:prSet/>
      <dgm:spPr/>
      <dgm:t>
        <a:bodyPr/>
        <a:lstStyle/>
        <a:p>
          <a:endParaRPr lang="en-US"/>
        </a:p>
      </dgm:t>
    </dgm:pt>
    <dgm:pt modelId="{1EE63C53-9AAB-7B4E-BF4C-0A5036F3C3AC}" type="sibTrans" cxnId="{6C3E61A8-B794-C146-84BA-A635882409A4}">
      <dgm:prSet/>
      <dgm:spPr/>
      <dgm:t>
        <a:bodyPr/>
        <a:lstStyle/>
        <a:p>
          <a:endParaRPr lang="en-US"/>
        </a:p>
      </dgm:t>
    </dgm:pt>
    <dgm:pt modelId="{0EC83741-44A0-F84D-A78B-40BA3CEBDCDB}">
      <dgm:prSet phldrT="[Text]"/>
      <dgm:spPr/>
      <dgm:t>
        <a:bodyPr/>
        <a:lstStyle/>
        <a:p>
          <a:r>
            <a:rPr lang="en-US" dirty="0" smtClean="0"/>
            <a:t>Legislative Branch </a:t>
          </a:r>
          <a:endParaRPr lang="en-US" dirty="0"/>
        </a:p>
      </dgm:t>
    </dgm:pt>
    <dgm:pt modelId="{5846B2B5-7E27-E74E-A4BB-16DDD6BD5EEF}" type="parTrans" cxnId="{62FC40F3-72E0-194C-AE0C-68A893DEED60}">
      <dgm:prSet/>
      <dgm:spPr/>
      <dgm:t>
        <a:bodyPr/>
        <a:lstStyle/>
        <a:p>
          <a:endParaRPr lang="en-US"/>
        </a:p>
      </dgm:t>
    </dgm:pt>
    <dgm:pt modelId="{5EF62E0F-4E22-904A-B183-B37CFDFB89C7}" type="sibTrans" cxnId="{62FC40F3-72E0-194C-AE0C-68A893DEED60}">
      <dgm:prSet/>
      <dgm:spPr/>
      <dgm:t>
        <a:bodyPr/>
        <a:lstStyle/>
        <a:p>
          <a:endParaRPr lang="en-US"/>
        </a:p>
      </dgm:t>
    </dgm:pt>
    <dgm:pt modelId="{B6A8E75F-B1C9-CD48-A61A-02AE9033D989}">
      <dgm:prSet phldrT="[Text]"/>
      <dgm:spPr/>
      <dgm:t>
        <a:bodyPr/>
        <a:lstStyle/>
        <a:p>
          <a:r>
            <a:rPr lang="en-US" dirty="0" smtClean="0"/>
            <a:t>House of Representatives</a:t>
          </a:r>
          <a:endParaRPr lang="en-US" dirty="0"/>
        </a:p>
      </dgm:t>
    </dgm:pt>
    <dgm:pt modelId="{729EC443-2F8F-A143-8467-4887AF1C2C25}" type="parTrans" cxnId="{B478B4FF-5556-AD4D-8E46-A1817EB3C5C6}">
      <dgm:prSet/>
      <dgm:spPr/>
      <dgm:t>
        <a:bodyPr/>
        <a:lstStyle/>
        <a:p>
          <a:endParaRPr lang="en-US"/>
        </a:p>
      </dgm:t>
    </dgm:pt>
    <dgm:pt modelId="{CD6B85DA-A610-FE42-B2FF-68D15B1F9638}" type="sibTrans" cxnId="{B478B4FF-5556-AD4D-8E46-A1817EB3C5C6}">
      <dgm:prSet/>
      <dgm:spPr/>
      <dgm:t>
        <a:bodyPr/>
        <a:lstStyle/>
        <a:p>
          <a:endParaRPr lang="en-US"/>
        </a:p>
      </dgm:t>
    </dgm:pt>
    <dgm:pt modelId="{A450ED56-A62F-E74D-81A5-2AF94ACAC937}">
      <dgm:prSet phldrT="[Text]"/>
      <dgm:spPr/>
      <dgm:t>
        <a:bodyPr/>
        <a:lstStyle/>
        <a:p>
          <a:r>
            <a:rPr lang="en-US" dirty="0" smtClean="0"/>
            <a:t>Senate</a:t>
          </a:r>
          <a:endParaRPr lang="en-US" dirty="0"/>
        </a:p>
      </dgm:t>
    </dgm:pt>
    <dgm:pt modelId="{7131D3DA-B0D6-434E-A55F-547BAEA726EE}" type="parTrans" cxnId="{3A24DCCA-8ABA-ED4C-B222-FB88E5E91A6A}">
      <dgm:prSet/>
      <dgm:spPr/>
      <dgm:t>
        <a:bodyPr/>
        <a:lstStyle/>
        <a:p>
          <a:endParaRPr lang="en-US"/>
        </a:p>
      </dgm:t>
    </dgm:pt>
    <dgm:pt modelId="{681C4A33-6617-4F46-87C7-E4F2A1F1EAE3}" type="sibTrans" cxnId="{3A24DCCA-8ABA-ED4C-B222-FB88E5E91A6A}">
      <dgm:prSet/>
      <dgm:spPr/>
      <dgm:t>
        <a:bodyPr/>
        <a:lstStyle/>
        <a:p>
          <a:endParaRPr lang="en-US"/>
        </a:p>
      </dgm:t>
    </dgm:pt>
    <dgm:pt modelId="{6A47C0DB-4EBC-1C40-A80A-A53325942517}">
      <dgm:prSet phldrT="[Text]"/>
      <dgm:spPr/>
      <dgm:t>
        <a:bodyPr/>
        <a:lstStyle/>
        <a:p>
          <a:r>
            <a:rPr lang="en-US" dirty="0" smtClean="0"/>
            <a:t>Judiciary (Federal Courts)</a:t>
          </a:r>
          <a:endParaRPr lang="en-US" dirty="0"/>
        </a:p>
      </dgm:t>
    </dgm:pt>
    <dgm:pt modelId="{51552DC6-0B6C-574B-A6DD-0B671ADC8925}" type="parTrans" cxnId="{901E4EC9-1BDF-BA48-BF28-FF9EF1580824}">
      <dgm:prSet/>
      <dgm:spPr/>
      <dgm:t>
        <a:bodyPr/>
        <a:lstStyle/>
        <a:p>
          <a:endParaRPr lang="en-US"/>
        </a:p>
      </dgm:t>
    </dgm:pt>
    <dgm:pt modelId="{F472ADEE-D65A-C844-B35E-12A3CFE9B0E5}" type="sibTrans" cxnId="{901E4EC9-1BDF-BA48-BF28-FF9EF1580824}">
      <dgm:prSet/>
      <dgm:spPr/>
      <dgm:t>
        <a:bodyPr/>
        <a:lstStyle/>
        <a:p>
          <a:endParaRPr lang="en-US"/>
        </a:p>
      </dgm:t>
    </dgm:pt>
    <dgm:pt modelId="{865BEAD7-72FD-1C46-A223-43870E988B75}">
      <dgm:prSet phldrT="[Text]"/>
      <dgm:spPr/>
      <dgm:t>
        <a:bodyPr/>
        <a:lstStyle/>
        <a:p>
          <a:r>
            <a:rPr lang="en-US" dirty="0" smtClean="0"/>
            <a:t># of Reps Based on State Population</a:t>
          </a:r>
          <a:endParaRPr lang="en-US" dirty="0"/>
        </a:p>
      </dgm:t>
    </dgm:pt>
    <dgm:pt modelId="{28E30AFB-0207-AA4E-8125-FF50F4DF977C}" type="parTrans" cxnId="{2D1B577A-CB7E-AB4E-9C7C-05639475F920}">
      <dgm:prSet/>
      <dgm:spPr/>
      <dgm:t>
        <a:bodyPr/>
        <a:lstStyle/>
        <a:p>
          <a:endParaRPr lang="en-US"/>
        </a:p>
      </dgm:t>
    </dgm:pt>
    <dgm:pt modelId="{F313D89B-01D4-B342-9A97-918272D91A99}" type="sibTrans" cxnId="{2D1B577A-CB7E-AB4E-9C7C-05639475F920}">
      <dgm:prSet/>
      <dgm:spPr/>
      <dgm:t>
        <a:bodyPr/>
        <a:lstStyle/>
        <a:p>
          <a:endParaRPr lang="en-US"/>
        </a:p>
      </dgm:t>
    </dgm:pt>
    <dgm:pt modelId="{B70813AA-90F0-9548-9EE0-E01155559631}">
      <dgm:prSet phldrT="[Text]"/>
      <dgm:spPr/>
      <dgm:t>
        <a:bodyPr/>
        <a:lstStyle/>
        <a:p>
          <a:r>
            <a:rPr lang="en-US" dirty="0" smtClean="0"/>
            <a:t># of Reps Based on State Population</a:t>
          </a:r>
          <a:endParaRPr lang="en-US" dirty="0"/>
        </a:p>
      </dgm:t>
    </dgm:pt>
    <dgm:pt modelId="{F72D82BC-C783-7648-BB5C-29801C17A538}" type="parTrans" cxnId="{F1419D33-6E0D-5F4E-BC5A-DF4A888E53FB}">
      <dgm:prSet/>
      <dgm:spPr/>
      <dgm:t>
        <a:bodyPr/>
        <a:lstStyle/>
        <a:p>
          <a:endParaRPr lang="en-US"/>
        </a:p>
      </dgm:t>
    </dgm:pt>
    <dgm:pt modelId="{68023C78-DCC6-D847-AE46-D0CB055561BC}" type="sibTrans" cxnId="{F1419D33-6E0D-5F4E-BC5A-DF4A888E53FB}">
      <dgm:prSet/>
      <dgm:spPr/>
      <dgm:t>
        <a:bodyPr/>
        <a:lstStyle/>
        <a:p>
          <a:endParaRPr lang="en-US"/>
        </a:p>
      </dgm:t>
    </dgm:pt>
    <dgm:pt modelId="{5223084D-B08F-F445-A59D-8A7F02D5A02E}" type="pres">
      <dgm:prSet presAssocID="{0F24AB11-97BB-A844-9EC7-AB1F22958A62}" presName="hierChild1" presStyleCnt="0">
        <dgm:presLayoutVars>
          <dgm:orgChart val="1"/>
          <dgm:chPref val="1"/>
          <dgm:dir/>
          <dgm:animOne val="branch"/>
          <dgm:animLvl val="lvl"/>
          <dgm:resizeHandles/>
        </dgm:presLayoutVars>
      </dgm:prSet>
      <dgm:spPr/>
      <dgm:t>
        <a:bodyPr/>
        <a:lstStyle/>
        <a:p>
          <a:endParaRPr lang="en-US"/>
        </a:p>
      </dgm:t>
    </dgm:pt>
    <dgm:pt modelId="{BACFC991-F697-1443-8741-398B33B99D6E}" type="pres">
      <dgm:prSet presAssocID="{CFAE4B34-14C2-5B43-8BD4-0530AF1D08D7}" presName="hierRoot1" presStyleCnt="0">
        <dgm:presLayoutVars>
          <dgm:hierBranch val="init"/>
        </dgm:presLayoutVars>
      </dgm:prSet>
      <dgm:spPr/>
    </dgm:pt>
    <dgm:pt modelId="{62A67D2B-4DEA-2B49-9F14-57AECE117B52}" type="pres">
      <dgm:prSet presAssocID="{CFAE4B34-14C2-5B43-8BD4-0530AF1D08D7}" presName="rootComposite1" presStyleCnt="0"/>
      <dgm:spPr/>
    </dgm:pt>
    <dgm:pt modelId="{45090AEE-4EAE-0B49-B447-0E4B61C72260}" type="pres">
      <dgm:prSet presAssocID="{CFAE4B34-14C2-5B43-8BD4-0530AF1D08D7}" presName="rootText1" presStyleLbl="node0" presStyleIdx="0" presStyleCnt="1" custLinFactNeighborX="3617" custLinFactNeighborY="-8372">
        <dgm:presLayoutVars>
          <dgm:chPref val="3"/>
        </dgm:presLayoutVars>
      </dgm:prSet>
      <dgm:spPr/>
      <dgm:t>
        <a:bodyPr/>
        <a:lstStyle/>
        <a:p>
          <a:endParaRPr lang="en-US"/>
        </a:p>
      </dgm:t>
    </dgm:pt>
    <dgm:pt modelId="{948D7B78-66FC-AA4B-87AB-1886CDDB70F6}" type="pres">
      <dgm:prSet presAssocID="{CFAE4B34-14C2-5B43-8BD4-0530AF1D08D7}" presName="rootConnector1" presStyleLbl="node1" presStyleIdx="0" presStyleCnt="0"/>
      <dgm:spPr/>
      <dgm:t>
        <a:bodyPr/>
        <a:lstStyle/>
        <a:p>
          <a:endParaRPr lang="en-US"/>
        </a:p>
      </dgm:t>
    </dgm:pt>
    <dgm:pt modelId="{01966C87-DB88-4649-A776-E1DD37456557}" type="pres">
      <dgm:prSet presAssocID="{CFAE4B34-14C2-5B43-8BD4-0530AF1D08D7}" presName="hierChild2" presStyleCnt="0"/>
      <dgm:spPr/>
    </dgm:pt>
    <dgm:pt modelId="{2757DE98-DE4B-4946-A48A-3F1BA5BDEC8A}" type="pres">
      <dgm:prSet presAssocID="{51552DC6-0B6C-574B-A6DD-0B671ADC8925}" presName="Name37" presStyleLbl="parChTrans1D2" presStyleIdx="0" presStyleCnt="2"/>
      <dgm:spPr/>
      <dgm:t>
        <a:bodyPr/>
        <a:lstStyle/>
        <a:p>
          <a:endParaRPr lang="en-US"/>
        </a:p>
      </dgm:t>
    </dgm:pt>
    <dgm:pt modelId="{AF103DC7-B7CB-A44C-A611-25FFE9E02027}" type="pres">
      <dgm:prSet presAssocID="{6A47C0DB-4EBC-1C40-A80A-A53325942517}" presName="hierRoot2" presStyleCnt="0">
        <dgm:presLayoutVars>
          <dgm:hierBranch val="init"/>
        </dgm:presLayoutVars>
      </dgm:prSet>
      <dgm:spPr/>
    </dgm:pt>
    <dgm:pt modelId="{493B2DBC-624C-2540-88E9-0197F4BF8743}" type="pres">
      <dgm:prSet presAssocID="{6A47C0DB-4EBC-1C40-A80A-A53325942517}" presName="rootComposite" presStyleCnt="0"/>
      <dgm:spPr/>
    </dgm:pt>
    <dgm:pt modelId="{CDE06F90-A97F-C143-B635-4239FFFC4387}" type="pres">
      <dgm:prSet presAssocID="{6A47C0DB-4EBC-1C40-A80A-A53325942517}" presName="rootText" presStyleLbl="node2" presStyleIdx="0" presStyleCnt="2">
        <dgm:presLayoutVars>
          <dgm:chPref val="3"/>
        </dgm:presLayoutVars>
      </dgm:prSet>
      <dgm:spPr/>
      <dgm:t>
        <a:bodyPr/>
        <a:lstStyle/>
        <a:p>
          <a:endParaRPr lang="en-US"/>
        </a:p>
      </dgm:t>
    </dgm:pt>
    <dgm:pt modelId="{7B512911-DA25-8345-876A-755395C07E33}" type="pres">
      <dgm:prSet presAssocID="{6A47C0DB-4EBC-1C40-A80A-A53325942517}" presName="rootConnector" presStyleLbl="node2" presStyleIdx="0" presStyleCnt="2"/>
      <dgm:spPr/>
      <dgm:t>
        <a:bodyPr/>
        <a:lstStyle/>
        <a:p>
          <a:endParaRPr lang="en-US"/>
        </a:p>
      </dgm:t>
    </dgm:pt>
    <dgm:pt modelId="{A3DA23BC-CB97-C245-B50C-E5039A6F432E}" type="pres">
      <dgm:prSet presAssocID="{6A47C0DB-4EBC-1C40-A80A-A53325942517}" presName="hierChild4" presStyleCnt="0"/>
      <dgm:spPr/>
    </dgm:pt>
    <dgm:pt modelId="{6B69C4C8-F906-AE46-A7A4-508AAE64E3D8}" type="pres">
      <dgm:prSet presAssocID="{6A47C0DB-4EBC-1C40-A80A-A53325942517}" presName="hierChild5" presStyleCnt="0"/>
      <dgm:spPr/>
    </dgm:pt>
    <dgm:pt modelId="{84D82666-5733-244C-A5AE-3CB198B75BC3}" type="pres">
      <dgm:prSet presAssocID="{5846B2B5-7E27-E74E-A4BB-16DDD6BD5EEF}" presName="Name37" presStyleLbl="parChTrans1D2" presStyleIdx="1" presStyleCnt="2"/>
      <dgm:spPr/>
      <dgm:t>
        <a:bodyPr/>
        <a:lstStyle/>
        <a:p>
          <a:endParaRPr lang="en-US"/>
        </a:p>
      </dgm:t>
    </dgm:pt>
    <dgm:pt modelId="{38EFC610-40F9-494D-82E3-A0138C1ED699}" type="pres">
      <dgm:prSet presAssocID="{0EC83741-44A0-F84D-A78B-40BA3CEBDCDB}" presName="hierRoot2" presStyleCnt="0">
        <dgm:presLayoutVars>
          <dgm:hierBranch val="init"/>
        </dgm:presLayoutVars>
      </dgm:prSet>
      <dgm:spPr/>
    </dgm:pt>
    <dgm:pt modelId="{FD523B9E-33B0-294D-B110-D71E054257A5}" type="pres">
      <dgm:prSet presAssocID="{0EC83741-44A0-F84D-A78B-40BA3CEBDCDB}" presName="rootComposite" presStyleCnt="0"/>
      <dgm:spPr/>
    </dgm:pt>
    <dgm:pt modelId="{4E4290FA-2A08-7E45-865F-A28C0008E9B7}" type="pres">
      <dgm:prSet presAssocID="{0EC83741-44A0-F84D-A78B-40BA3CEBDCDB}" presName="rootText" presStyleLbl="node2" presStyleIdx="1" presStyleCnt="2">
        <dgm:presLayoutVars>
          <dgm:chPref val="3"/>
        </dgm:presLayoutVars>
      </dgm:prSet>
      <dgm:spPr/>
      <dgm:t>
        <a:bodyPr/>
        <a:lstStyle/>
        <a:p>
          <a:endParaRPr lang="en-US"/>
        </a:p>
      </dgm:t>
    </dgm:pt>
    <dgm:pt modelId="{76688B14-5D49-1841-920D-FF7F431F51EF}" type="pres">
      <dgm:prSet presAssocID="{0EC83741-44A0-F84D-A78B-40BA3CEBDCDB}" presName="rootConnector" presStyleLbl="node2" presStyleIdx="1" presStyleCnt="2"/>
      <dgm:spPr/>
      <dgm:t>
        <a:bodyPr/>
        <a:lstStyle/>
        <a:p>
          <a:endParaRPr lang="en-US"/>
        </a:p>
      </dgm:t>
    </dgm:pt>
    <dgm:pt modelId="{B306C2AC-5162-6F46-B4B4-129C7B344495}" type="pres">
      <dgm:prSet presAssocID="{0EC83741-44A0-F84D-A78B-40BA3CEBDCDB}" presName="hierChild4" presStyleCnt="0"/>
      <dgm:spPr/>
    </dgm:pt>
    <dgm:pt modelId="{624F166A-33CE-AE41-BCEC-221A17931B77}" type="pres">
      <dgm:prSet presAssocID="{729EC443-2F8F-A143-8467-4887AF1C2C25}" presName="Name37" presStyleLbl="parChTrans1D3" presStyleIdx="0" presStyleCnt="2"/>
      <dgm:spPr/>
      <dgm:t>
        <a:bodyPr/>
        <a:lstStyle/>
        <a:p>
          <a:endParaRPr lang="en-US"/>
        </a:p>
      </dgm:t>
    </dgm:pt>
    <dgm:pt modelId="{A59F5753-4591-ED45-99A4-09AEB97C4109}" type="pres">
      <dgm:prSet presAssocID="{B6A8E75F-B1C9-CD48-A61A-02AE9033D989}" presName="hierRoot2" presStyleCnt="0">
        <dgm:presLayoutVars>
          <dgm:hierBranch val="init"/>
        </dgm:presLayoutVars>
      </dgm:prSet>
      <dgm:spPr/>
    </dgm:pt>
    <dgm:pt modelId="{2AE13F5B-0D32-794F-831E-A6673B7BEB7F}" type="pres">
      <dgm:prSet presAssocID="{B6A8E75F-B1C9-CD48-A61A-02AE9033D989}" presName="rootComposite" presStyleCnt="0"/>
      <dgm:spPr/>
    </dgm:pt>
    <dgm:pt modelId="{BD9954AF-1D38-8B4E-8AA4-97E932867B0A}" type="pres">
      <dgm:prSet presAssocID="{B6A8E75F-B1C9-CD48-A61A-02AE9033D989}" presName="rootText" presStyleLbl="node3" presStyleIdx="0" presStyleCnt="2">
        <dgm:presLayoutVars>
          <dgm:chPref val="3"/>
        </dgm:presLayoutVars>
      </dgm:prSet>
      <dgm:spPr/>
      <dgm:t>
        <a:bodyPr/>
        <a:lstStyle/>
        <a:p>
          <a:endParaRPr lang="en-US"/>
        </a:p>
      </dgm:t>
    </dgm:pt>
    <dgm:pt modelId="{BA2DB070-BA81-EC4C-A52F-199D4DAAD41B}" type="pres">
      <dgm:prSet presAssocID="{B6A8E75F-B1C9-CD48-A61A-02AE9033D989}" presName="rootConnector" presStyleLbl="node3" presStyleIdx="0" presStyleCnt="2"/>
      <dgm:spPr/>
      <dgm:t>
        <a:bodyPr/>
        <a:lstStyle/>
        <a:p>
          <a:endParaRPr lang="en-US"/>
        </a:p>
      </dgm:t>
    </dgm:pt>
    <dgm:pt modelId="{052984F0-7394-F64E-B14A-DA8D15CC696E}" type="pres">
      <dgm:prSet presAssocID="{B6A8E75F-B1C9-CD48-A61A-02AE9033D989}" presName="hierChild4" presStyleCnt="0"/>
      <dgm:spPr/>
    </dgm:pt>
    <dgm:pt modelId="{081B6B90-BC0A-7E4E-B370-9BA894537C7E}" type="pres">
      <dgm:prSet presAssocID="{F72D82BC-C783-7648-BB5C-29801C17A538}" presName="Name37" presStyleLbl="parChTrans1D4" presStyleIdx="0" presStyleCnt="2"/>
      <dgm:spPr/>
      <dgm:t>
        <a:bodyPr/>
        <a:lstStyle/>
        <a:p>
          <a:endParaRPr lang="en-US"/>
        </a:p>
      </dgm:t>
    </dgm:pt>
    <dgm:pt modelId="{D171B1DC-ED08-604F-AFBD-CA2FF209309F}" type="pres">
      <dgm:prSet presAssocID="{B70813AA-90F0-9548-9EE0-E01155559631}" presName="hierRoot2" presStyleCnt="0">
        <dgm:presLayoutVars>
          <dgm:hierBranch val="init"/>
        </dgm:presLayoutVars>
      </dgm:prSet>
      <dgm:spPr/>
    </dgm:pt>
    <dgm:pt modelId="{C86C227B-B702-E544-9DDC-06A460EE7197}" type="pres">
      <dgm:prSet presAssocID="{B70813AA-90F0-9548-9EE0-E01155559631}" presName="rootComposite" presStyleCnt="0"/>
      <dgm:spPr/>
    </dgm:pt>
    <dgm:pt modelId="{6E7E9D21-5867-6749-95C9-4C644D6732A9}" type="pres">
      <dgm:prSet presAssocID="{B70813AA-90F0-9548-9EE0-E01155559631}" presName="rootText" presStyleLbl="node4" presStyleIdx="0" presStyleCnt="2">
        <dgm:presLayoutVars>
          <dgm:chPref val="3"/>
        </dgm:presLayoutVars>
      </dgm:prSet>
      <dgm:spPr/>
      <dgm:t>
        <a:bodyPr/>
        <a:lstStyle/>
        <a:p>
          <a:endParaRPr lang="en-US"/>
        </a:p>
      </dgm:t>
    </dgm:pt>
    <dgm:pt modelId="{53617DAE-1805-C445-89BD-B1C45F514CBE}" type="pres">
      <dgm:prSet presAssocID="{B70813AA-90F0-9548-9EE0-E01155559631}" presName="rootConnector" presStyleLbl="node4" presStyleIdx="0" presStyleCnt="2"/>
      <dgm:spPr/>
      <dgm:t>
        <a:bodyPr/>
        <a:lstStyle/>
        <a:p>
          <a:endParaRPr lang="en-US"/>
        </a:p>
      </dgm:t>
    </dgm:pt>
    <dgm:pt modelId="{040C0639-27F6-5C40-8F7E-BE1D377AE5AD}" type="pres">
      <dgm:prSet presAssocID="{B70813AA-90F0-9548-9EE0-E01155559631}" presName="hierChild4" presStyleCnt="0"/>
      <dgm:spPr/>
    </dgm:pt>
    <dgm:pt modelId="{E8E884D4-8940-9A4B-9558-D160579E19F1}" type="pres">
      <dgm:prSet presAssocID="{B70813AA-90F0-9548-9EE0-E01155559631}" presName="hierChild5" presStyleCnt="0"/>
      <dgm:spPr/>
    </dgm:pt>
    <dgm:pt modelId="{BBFA27CF-E4A9-8E44-896F-73CC9BEEF75F}" type="pres">
      <dgm:prSet presAssocID="{B6A8E75F-B1C9-CD48-A61A-02AE9033D989}" presName="hierChild5" presStyleCnt="0"/>
      <dgm:spPr/>
    </dgm:pt>
    <dgm:pt modelId="{81FCB63E-39D2-9842-8092-5EFE18E14243}" type="pres">
      <dgm:prSet presAssocID="{7131D3DA-B0D6-434E-A55F-547BAEA726EE}" presName="Name37" presStyleLbl="parChTrans1D3" presStyleIdx="1" presStyleCnt="2"/>
      <dgm:spPr/>
      <dgm:t>
        <a:bodyPr/>
        <a:lstStyle/>
        <a:p>
          <a:endParaRPr lang="en-US"/>
        </a:p>
      </dgm:t>
    </dgm:pt>
    <dgm:pt modelId="{BACB2046-74B9-694A-AD18-7CFDF95017C8}" type="pres">
      <dgm:prSet presAssocID="{A450ED56-A62F-E74D-81A5-2AF94ACAC937}" presName="hierRoot2" presStyleCnt="0">
        <dgm:presLayoutVars>
          <dgm:hierBranch val="init"/>
        </dgm:presLayoutVars>
      </dgm:prSet>
      <dgm:spPr/>
    </dgm:pt>
    <dgm:pt modelId="{71C3C65B-89C3-A249-A44C-E4A535B6AD4A}" type="pres">
      <dgm:prSet presAssocID="{A450ED56-A62F-E74D-81A5-2AF94ACAC937}" presName="rootComposite" presStyleCnt="0"/>
      <dgm:spPr/>
    </dgm:pt>
    <dgm:pt modelId="{74D758CA-DF73-FB49-9C6B-0DC88D2CCA96}" type="pres">
      <dgm:prSet presAssocID="{A450ED56-A62F-E74D-81A5-2AF94ACAC937}" presName="rootText" presStyleLbl="node3" presStyleIdx="1" presStyleCnt="2">
        <dgm:presLayoutVars>
          <dgm:chPref val="3"/>
        </dgm:presLayoutVars>
      </dgm:prSet>
      <dgm:spPr/>
      <dgm:t>
        <a:bodyPr/>
        <a:lstStyle/>
        <a:p>
          <a:endParaRPr lang="en-US"/>
        </a:p>
      </dgm:t>
    </dgm:pt>
    <dgm:pt modelId="{672A3AD6-4BFA-014A-A13E-0FE55AE9911C}" type="pres">
      <dgm:prSet presAssocID="{A450ED56-A62F-E74D-81A5-2AF94ACAC937}" presName="rootConnector" presStyleLbl="node3" presStyleIdx="1" presStyleCnt="2"/>
      <dgm:spPr/>
      <dgm:t>
        <a:bodyPr/>
        <a:lstStyle/>
        <a:p>
          <a:endParaRPr lang="en-US"/>
        </a:p>
      </dgm:t>
    </dgm:pt>
    <dgm:pt modelId="{A4093BDE-5147-314B-9ABB-2A5B086C65D4}" type="pres">
      <dgm:prSet presAssocID="{A450ED56-A62F-E74D-81A5-2AF94ACAC937}" presName="hierChild4" presStyleCnt="0"/>
      <dgm:spPr/>
    </dgm:pt>
    <dgm:pt modelId="{A618E2F4-5ACD-294D-AEA0-4E3DF54A849E}" type="pres">
      <dgm:prSet presAssocID="{28E30AFB-0207-AA4E-8125-FF50F4DF977C}" presName="Name37" presStyleLbl="parChTrans1D4" presStyleIdx="1" presStyleCnt="2"/>
      <dgm:spPr/>
      <dgm:t>
        <a:bodyPr/>
        <a:lstStyle/>
        <a:p>
          <a:endParaRPr lang="en-US"/>
        </a:p>
      </dgm:t>
    </dgm:pt>
    <dgm:pt modelId="{904ABBA4-CFC0-F24B-B197-53EE46F3A88F}" type="pres">
      <dgm:prSet presAssocID="{865BEAD7-72FD-1C46-A223-43870E988B75}" presName="hierRoot2" presStyleCnt="0">
        <dgm:presLayoutVars>
          <dgm:hierBranch val="init"/>
        </dgm:presLayoutVars>
      </dgm:prSet>
      <dgm:spPr/>
    </dgm:pt>
    <dgm:pt modelId="{C62B5E44-6AD9-6345-8347-6081FD37FBEA}" type="pres">
      <dgm:prSet presAssocID="{865BEAD7-72FD-1C46-A223-43870E988B75}" presName="rootComposite" presStyleCnt="0"/>
      <dgm:spPr/>
    </dgm:pt>
    <dgm:pt modelId="{8A3C6C22-47E0-D246-BEA3-3AC17369D707}" type="pres">
      <dgm:prSet presAssocID="{865BEAD7-72FD-1C46-A223-43870E988B75}" presName="rootText" presStyleLbl="node4" presStyleIdx="1" presStyleCnt="2">
        <dgm:presLayoutVars>
          <dgm:chPref val="3"/>
        </dgm:presLayoutVars>
      </dgm:prSet>
      <dgm:spPr/>
      <dgm:t>
        <a:bodyPr/>
        <a:lstStyle/>
        <a:p>
          <a:endParaRPr lang="en-US"/>
        </a:p>
      </dgm:t>
    </dgm:pt>
    <dgm:pt modelId="{C8D22FFB-BF74-8D4B-801E-49298B7ECC4E}" type="pres">
      <dgm:prSet presAssocID="{865BEAD7-72FD-1C46-A223-43870E988B75}" presName="rootConnector" presStyleLbl="node4" presStyleIdx="1" presStyleCnt="2"/>
      <dgm:spPr/>
      <dgm:t>
        <a:bodyPr/>
        <a:lstStyle/>
        <a:p>
          <a:endParaRPr lang="en-US"/>
        </a:p>
      </dgm:t>
    </dgm:pt>
    <dgm:pt modelId="{638CC14D-2F4A-BD4D-8B5B-9243D5156291}" type="pres">
      <dgm:prSet presAssocID="{865BEAD7-72FD-1C46-A223-43870E988B75}" presName="hierChild4" presStyleCnt="0"/>
      <dgm:spPr/>
    </dgm:pt>
    <dgm:pt modelId="{DE5FAE8B-3F4C-E54B-957E-682876597BBD}" type="pres">
      <dgm:prSet presAssocID="{865BEAD7-72FD-1C46-A223-43870E988B75}" presName="hierChild5" presStyleCnt="0"/>
      <dgm:spPr/>
    </dgm:pt>
    <dgm:pt modelId="{88E90561-092E-914F-8888-CE3078CF4246}" type="pres">
      <dgm:prSet presAssocID="{A450ED56-A62F-E74D-81A5-2AF94ACAC937}" presName="hierChild5" presStyleCnt="0"/>
      <dgm:spPr/>
    </dgm:pt>
    <dgm:pt modelId="{530A4853-94E9-DC4D-984F-0D7A475B0EFE}" type="pres">
      <dgm:prSet presAssocID="{0EC83741-44A0-F84D-A78B-40BA3CEBDCDB}" presName="hierChild5" presStyleCnt="0"/>
      <dgm:spPr/>
    </dgm:pt>
    <dgm:pt modelId="{B2F8E146-DA83-2C4B-A8CC-241D0049907E}" type="pres">
      <dgm:prSet presAssocID="{CFAE4B34-14C2-5B43-8BD4-0530AF1D08D7}" presName="hierChild3" presStyleCnt="0"/>
      <dgm:spPr/>
    </dgm:pt>
  </dgm:ptLst>
  <dgm:cxnLst>
    <dgm:cxn modelId="{61B17CA0-2596-4516-B4CD-C045B214E750}" type="presOf" srcId="{51552DC6-0B6C-574B-A6DD-0B671ADC8925}" destId="{2757DE98-DE4B-4946-A48A-3F1BA5BDEC8A}" srcOrd="0" destOrd="0" presId="urn:microsoft.com/office/officeart/2005/8/layout/orgChart1"/>
    <dgm:cxn modelId="{3784D04A-0D85-4772-9FEF-CF26176A26C4}" type="presOf" srcId="{28E30AFB-0207-AA4E-8125-FF50F4DF977C}" destId="{A618E2F4-5ACD-294D-AEA0-4E3DF54A849E}" srcOrd="0" destOrd="0" presId="urn:microsoft.com/office/officeart/2005/8/layout/orgChart1"/>
    <dgm:cxn modelId="{62FC40F3-72E0-194C-AE0C-68A893DEED60}" srcId="{CFAE4B34-14C2-5B43-8BD4-0530AF1D08D7}" destId="{0EC83741-44A0-F84D-A78B-40BA3CEBDCDB}" srcOrd="1" destOrd="0" parTransId="{5846B2B5-7E27-E74E-A4BB-16DDD6BD5EEF}" sibTransId="{5EF62E0F-4E22-904A-B183-B37CFDFB89C7}"/>
    <dgm:cxn modelId="{21C95467-155D-4751-A872-85D1D5DD0BF0}" type="presOf" srcId="{729EC443-2F8F-A143-8467-4887AF1C2C25}" destId="{624F166A-33CE-AE41-BCEC-221A17931B77}" srcOrd="0" destOrd="0" presId="urn:microsoft.com/office/officeart/2005/8/layout/orgChart1"/>
    <dgm:cxn modelId="{6C3E61A8-B794-C146-84BA-A635882409A4}" srcId="{0F24AB11-97BB-A844-9EC7-AB1F22958A62}" destId="{CFAE4B34-14C2-5B43-8BD4-0530AF1D08D7}" srcOrd="0" destOrd="0" parTransId="{6672BE2E-182C-5E44-BEF2-6691F931A61D}" sibTransId="{1EE63C53-9AAB-7B4E-BF4C-0A5036F3C3AC}"/>
    <dgm:cxn modelId="{AADFB8BB-F277-40CD-8EDF-18431540253D}" type="presOf" srcId="{6A47C0DB-4EBC-1C40-A80A-A53325942517}" destId="{7B512911-DA25-8345-876A-755395C07E33}" srcOrd="1" destOrd="0" presId="urn:microsoft.com/office/officeart/2005/8/layout/orgChart1"/>
    <dgm:cxn modelId="{901E4EC9-1BDF-BA48-BF28-FF9EF1580824}" srcId="{CFAE4B34-14C2-5B43-8BD4-0530AF1D08D7}" destId="{6A47C0DB-4EBC-1C40-A80A-A53325942517}" srcOrd="0" destOrd="0" parTransId="{51552DC6-0B6C-574B-A6DD-0B671ADC8925}" sibTransId="{F472ADEE-D65A-C844-B35E-12A3CFE9B0E5}"/>
    <dgm:cxn modelId="{F94B6EF6-6066-42ED-8794-C8FB4FF1EC22}" type="presOf" srcId="{0F24AB11-97BB-A844-9EC7-AB1F22958A62}" destId="{5223084D-B08F-F445-A59D-8A7F02D5A02E}" srcOrd="0" destOrd="0" presId="urn:microsoft.com/office/officeart/2005/8/layout/orgChart1"/>
    <dgm:cxn modelId="{375C24CC-B92F-4082-8B19-325983775652}" type="presOf" srcId="{B6A8E75F-B1C9-CD48-A61A-02AE9033D989}" destId="{BD9954AF-1D38-8B4E-8AA4-97E932867B0A}" srcOrd="0" destOrd="0" presId="urn:microsoft.com/office/officeart/2005/8/layout/orgChart1"/>
    <dgm:cxn modelId="{B478B4FF-5556-AD4D-8E46-A1817EB3C5C6}" srcId="{0EC83741-44A0-F84D-A78B-40BA3CEBDCDB}" destId="{B6A8E75F-B1C9-CD48-A61A-02AE9033D989}" srcOrd="0" destOrd="0" parTransId="{729EC443-2F8F-A143-8467-4887AF1C2C25}" sibTransId="{CD6B85DA-A610-FE42-B2FF-68D15B1F9638}"/>
    <dgm:cxn modelId="{6FF94D36-E4BB-4E52-9073-B5DBC4C37254}" type="presOf" srcId="{F72D82BC-C783-7648-BB5C-29801C17A538}" destId="{081B6B90-BC0A-7E4E-B370-9BA894537C7E}" srcOrd="0" destOrd="0" presId="urn:microsoft.com/office/officeart/2005/8/layout/orgChart1"/>
    <dgm:cxn modelId="{21D2614F-3B8F-4B54-855E-6FFBEF9EB658}" type="presOf" srcId="{865BEAD7-72FD-1C46-A223-43870E988B75}" destId="{C8D22FFB-BF74-8D4B-801E-49298B7ECC4E}" srcOrd="1" destOrd="0" presId="urn:microsoft.com/office/officeart/2005/8/layout/orgChart1"/>
    <dgm:cxn modelId="{2AD6A168-8989-4554-9039-32DCB8311B85}" type="presOf" srcId="{5846B2B5-7E27-E74E-A4BB-16DDD6BD5EEF}" destId="{84D82666-5733-244C-A5AE-3CB198B75BC3}" srcOrd="0" destOrd="0" presId="urn:microsoft.com/office/officeart/2005/8/layout/orgChart1"/>
    <dgm:cxn modelId="{F4306867-8699-48AF-BE67-BE754B85814E}" type="presOf" srcId="{6A47C0DB-4EBC-1C40-A80A-A53325942517}" destId="{CDE06F90-A97F-C143-B635-4239FFFC4387}" srcOrd="0" destOrd="0" presId="urn:microsoft.com/office/officeart/2005/8/layout/orgChart1"/>
    <dgm:cxn modelId="{EDF7DDED-591F-4961-91F7-C74A33486805}" type="presOf" srcId="{A450ED56-A62F-E74D-81A5-2AF94ACAC937}" destId="{672A3AD6-4BFA-014A-A13E-0FE55AE9911C}" srcOrd="1" destOrd="0" presId="urn:microsoft.com/office/officeart/2005/8/layout/orgChart1"/>
    <dgm:cxn modelId="{A9F3EF72-874E-47C5-BB0C-2603239985CD}" type="presOf" srcId="{B70813AA-90F0-9548-9EE0-E01155559631}" destId="{6E7E9D21-5867-6749-95C9-4C644D6732A9}" srcOrd="0" destOrd="0" presId="urn:microsoft.com/office/officeart/2005/8/layout/orgChart1"/>
    <dgm:cxn modelId="{8B1238AD-B291-4F6F-948C-EEAFFA225E2E}" type="presOf" srcId="{A450ED56-A62F-E74D-81A5-2AF94ACAC937}" destId="{74D758CA-DF73-FB49-9C6B-0DC88D2CCA96}" srcOrd="0" destOrd="0" presId="urn:microsoft.com/office/officeart/2005/8/layout/orgChart1"/>
    <dgm:cxn modelId="{132674BB-075F-43D5-BA4F-0A8799ACB5DF}" type="presOf" srcId="{B6A8E75F-B1C9-CD48-A61A-02AE9033D989}" destId="{BA2DB070-BA81-EC4C-A52F-199D4DAAD41B}" srcOrd="1" destOrd="0" presId="urn:microsoft.com/office/officeart/2005/8/layout/orgChart1"/>
    <dgm:cxn modelId="{3A24DCCA-8ABA-ED4C-B222-FB88E5E91A6A}" srcId="{0EC83741-44A0-F84D-A78B-40BA3CEBDCDB}" destId="{A450ED56-A62F-E74D-81A5-2AF94ACAC937}" srcOrd="1" destOrd="0" parTransId="{7131D3DA-B0D6-434E-A55F-547BAEA726EE}" sibTransId="{681C4A33-6617-4F46-87C7-E4F2A1F1EAE3}"/>
    <dgm:cxn modelId="{EBC4CB0F-EA8E-4E7E-96D4-333764CC322E}" type="presOf" srcId="{7131D3DA-B0D6-434E-A55F-547BAEA726EE}" destId="{81FCB63E-39D2-9842-8092-5EFE18E14243}" srcOrd="0" destOrd="0" presId="urn:microsoft.com/office/officeart/2005/8/layout/orgChart1"/>
    <dgm:cxn modelId="{2C869EA5-9774-4354-9B3A-45AEDD536983}" type="presOf" srcId="{CFAE4B34-14C2-5B43-8BD4-0530AF1D08D7}" destId="{45090AEE-4EAE-0B49-B447-0E4B61C72260}" srcOrd="0" destOrd="0" presId="urn:microsoft.com/office/officeart/2005/8/layout/orgChart1"/>
    <dgm:cxn modelId="{D4106DDA-C61F-4DCE-A7A9-50BDA53167CC}" type="presOf" srcId="{0EC83741-44A0-F84D-A78B-40BA3CEBDCDB}" destId="{76688B14-5D49-1841-920D-FF7F431F51EF}" srcOrd="1" destOrd="0" presId="urn:microsoft.com/office/officeart/2005/8/layout/orgChart1"/>
    <dgm:cxn modelId="{F25AEE0B-1CAB-4C15-8E96-62CAB8B1DFB9}" type="presOf" srcId="{B70813AA-90F0-9548-9EE0-E01155559631}" destId="{53617DAE-1805-C445-89BD-B1C45F514CBE}" srcOrd="1" destOrd="0" presId="urn:microsoft.com/office/officeart/2005/8/layout/orgChart1"/>
    <dgm:cxn modelId="{F1419D33-6E0D-5F4E-BC5A-DF4A888E53FB}" srcId="{B6A8E75F-B1C9-CD48-A61A-02AE9033D989}" destId="{B70813AA-90F0-9548-9EE0-E01155559631}" srcOrd="0" destOrd="0" parTransId="{F72D82BC-C783-7648-BB5C-29801C17A538}" sibTransId="{68023C78-DCC6-D847-AE46-D0CB055561BC}"/>
    <dgm:cxn modelId="{0C1C86B3-B262-4F73-A176-F5723F115970}" type="presOf" srcId="{0EC83741-44A0-F84D-A78B-40BA3CEBDCDB}" destId="{4E4290FA-2A08-7E45-865F-A28C0008E9B7}" srcOrd="0" destOrd="0" presId="urn:microsoft.com/office/officeart/2005/8/layout/orgChart1"/>
    <dgm:cxn modelId="{CDD3AA8E-2E5F-4BE3-82B9-1B0E45C82048}" type="presOf" srcId="{865BEAD7-72FD-1C46-A223-43870E988B75}" destId="{8A3C6C22-47E0-D246-BEA3-3AC17369D707}" srcOrd="0" destOrd="0" presId="urn:microsoft.com/office/officeart/2005/8/layout/orgChart1"/>
    <dgm:cxn modelId="{2D1B577A-CB7E-AB4E-9C7C-05639475F920}" srcId="{A450ED56-A62F-E74D-81A5-2AF94ACAC937}" destId="{865BEAD7-72FD-1C46-A223-43870E988B75}" srcOrd="0" destOrd="0" parTransId="{28E30AFB-0207-AA4E-8125-FF50F4DF977C}" sibTransId="{F313D89B-01D4-B342-9A97-918272D91A99}"/>
    <dgm:cxn modelId="{B6B98217-45D3-49AB-9881-3C9373ED58AD}" type="presOf" srcId="{CFAE4B34-14C2-5B43-8BD4-0530AF1D08D7}" destId="{948D7B78-66FC-AA4B-87AB-1886CDDB70F6}" srcOrd="1" destOrd="0" presId="urn:microsoft.com/office/officeart/2005/8/layout/orgChart1"/>
    <dgm:cxn modelId="{D08A5A81-4888-436E-9FB0-2B2E70A0DCE6}" type="presParOf" srcId="{5223084D-B08F-F445-A59D-8A7F02D5A02E}" destId="{BACFC991-F697-1443-8741-398B33B99D6E}" srcOrd="0" destOrd="0" presId="urn:microsoft.com/office/officeart/2005/8/layout/orgChart1"/>
    <dgm:cxn modelId="{E450DAD6-0990-435E-9651-702E36840675}" type="presParOf" srcId="{BACFC991-F697-1443-8741-398B33B99D6E}" destId="{62A67D2B-4DEA-2B49-9F14-57AECE117B52}" srcOrd="0" destOrd="0" presId="urn:microsoft.com/office/officeart/2005/8/layout/orgChart1"/>
    <dgm:cxn modelId="{22AAA609-8780-4A9E-A931-FF9560F971A4}" type="presParOf" srcId="{62A67D2B-4DEA-2B49-9F14-57AECE117B52}" destId="{45090AEE-4EAE-0B49-B447-0E4B61C72260}" srcOrd="0" destOrd="0" presId="urn:microsoft.com/office/officeart/2005/8/layout/orgChart1"/>
    <dgm:cxn modelId="{2763AF1E-29E8-4F60-BAEB-358B4C21DCEA}" type="presParOf" srcId="{62A67D2B-4DEA-2B49-9F14-57AECE117B52}" destId="{948D7B78-66FC-AA4B-87AB-1886CDDB70F6}" srcOrd="1" destOrd="0" presId="urn:microsoft.com/office/officeart/2005/8/layout/orgChart1"/>
    <dgm:cxn modelId="{76D331FD-0E60-40E3-A569-241052CAD633}" type="presParOf" srcId="{BACFC991-F697-1443-8741-398B33B99D6E}" destId="{01966C87-DB88-4649-A776-E1DD37456557}" srcOrd="1" destOrd="0" presId="urn:microsoft.com/office/officeart/2005/8/layout/orgChart1"/>
    <dgm:cxn modelId="{55D82DD5-5B08-4536-A8C5-27A63D80159F}" type="presParOf" srcId="{01966C87-DB88-4649-A776-E1DD37456557}" destId="{2757DE98-DE4B-4946-A48A-3F1BA5BDEC8A}" srcOrd="0" destOrd="0" presId="urn:microsoft.com/office/officeart/2005/8/layout/orgChart1"/>
    <dgm:cxn modelId="{2E3520B1-FBF9-4D16-AF0E-D8F75B24B461}" type="presParOf" srcId="{01966C87-DB88-4649-A776-E1DD37456557}" destId="{AF103DC7-B7CB-A44C-A611-25FFE9E02027}" srcOrd="1" destOrd="0" presId="urn:microsoft.com/office/officeart/2005/8/layout/orgChart1"/>
    <dgm:cxn modelId="{5317014D-2FAF-47EA-8096-0468A219F941}" type="presParOf" srcId="{AF103DC7-B7CB-A44C-A611-25FFE9E02027}" destId="{493B2DBC-624C-2540-88E9-0197F4BF8743}" srcOrd="0" destOrd="0" presId="urn:microsoft.com/office/officeart/2005/8/layout/orgChart1"/>
    <dgm:cxn modelId="{C0C9A118-AE3D-4A78-83AA-C2158AB8B1AB}" type="presParOf" srcId="{493B2DBC-624C-2540-88E9-0197F4BF8743}" destId="{CDE06F90-A97F-C143-B635-4239FFFC4387}" srcOrd="0" destOrd="0" presId="urn:microsoft.com/office/officeart/2005/8/layout/orgChart1"/>
    <dgm:cxn modelId="{8F507CE5-6227-4180-8853-BF792DC9E2F7}" type="presParOf" srcId="{493B2DBC-624C-2540-88E9-0197F4BF8743}" destId="{7B512911-DA25-8345-876A-755395C07E33}" srcOrd="1" destOrd="0" presId="urn:microsoft.com/office/officeart/2005/8/layout/orgChart1"/>
    <dgm:cxn modelId="{1DEE6CF9-D91E-4A3F-8F3A-128475028685}" type="presParOf" srcId="{AF103DC7-B7CB-A44C-A611-25FFE9E02027}" destId="{A3DA23BC-CB97-C245-B50C-E5039A6F432E}" srcOrd="1" destOrd="0" presId="urn:microsoft.com/office/officeart/2005/8/layout/orgChart1"/>
    <dgm:cxn modelId="{06224B53-401E-4802-BE10-92EE6EFA40CB}" type="presParOf" srcId="{AF103DC7-B7CB-A44C-A611-25FFE9E02027}" destId="{6B69C4C8-F906-AE46-A7A4-508AAE64E3D8}" srcOrd="2" destOrd="0" presId="urn:microsoft.com/office/officeart/2005/8/layout/orgChart1"/>
    <dgm:cxn modelId="{F5C38494-8D55-4CDC-BD69-DF6AA87CE236}" type="presParOf" srcId="{01966C87-DB88-4649-A776-E1DD37456557}" destId="{84D82666-5733-244C-A5AE-3CB198B75BC3}" srcOrd="2" destOrd="0" presId="urn:microsoft.com/office/officeart/2005/8/layout/orgChart1"/>
    <dgm:cxn modelId="{2CBDC397-5F42-480F-AAC4-1891575B642A}" type="presParOf" srcId="{01966C87-DB88-4649-A776-E1DD37456557}" destId="{38EFC610-40F9-494D-82E3-A0138C1ED699}" srcOrd="3" destOrd="0" presId="urn:microsoft.com/office/officeart/2005/8/layout/orgChart1"/>
    <dgm:cxn modelId="{A61C321C-0E0E-41D0-ADD5-D28FCB74F17D}" type="presParOf" srcId="{38EFC610-40F9-494D-82E3-A0138C1ED699}" destId="{FD523B9E-33B0-294D-B110-D71E054257A5}" srcOrd="0" destOrd="0" presId="urn:microsoft.com/office/officeart/2005/8/layout/orgChart1"/>
    <dgm:cxn modelId="{832D6283-6551-4BA3-8544-D3130BCEA374}" type="presParOf" srcId="{FD523B9E-33B0-294D-B110-D71E054257A5}" destId="{4E4290FA-2A08-7E45-865F-A28C0008E9B7}" srcOrd="0" destOrd="0" presId="urn:microsoft.com/office/officeart/2005/8/layout/orgChart1"/>
    <dgm:cxn modelId="{7E6C2495-6E9D-4B3D-ACD8-FADFE62156B7}" type="presParOf" srcId="{FD523B9E-33B0-294D-B110-D71E054257A5}" destId="{76688B14-5D49-1841-920D-FF7F431F51EF}" srcOrd="1" destOrd="0" presId="urn:microsoft.com/office/officeart/2005/8/layout/orgChart1"/>
    <dgm:cxn modelId="{CBB01FBF-9F07-4EB3-B790-50F06B40DA7D}" type="presParOf" srcId="{38EFC610-40F9-494D-82E3-A0138C1ED699}" destId="{B306C2AC-5162-6F46-B4B4-129C7B344495}" srcOrd="1" destOrd="0" presId="urn:microsoft.com/office/officeart/2005/8/layout/orgChart1"/>
    <dgm:cxn modelId="{D0967017-2B5E-47AC-91C3-CB74340C12AD}" type="presParOf" srcId="{B306C2AC-5162-6F46-B4B4-129C7B344495}" destId="{624F166A-33CE-AE41-BCEC-221A17931B77}" srcOrd="0" destOrd="0" presId="urn:microsoft.com/office/officeart/2005/8/layout/orgChart1"/>
    <dgm:cxn modelId="{8A4A25C2-01CF-4C46-BD6C-C8A51BFBF5BF}" type="presParOf" srcId="{B306C2AC-5162-6F46-B4B4-129C7B344495}" destId="{A59F5753-4591-ED45-99A4-09AEB97C4109}" srcOrd="1" destOrd="0" presId="urn:microsoft.com/office/officeart/2005/8/layout/orgChart1"/>
    <dgm:cxn modelId="{C06B19F0-2D17-42A7-A669-83FA711BDF48}" type="presParOf" srcId="{A59F5753-4591-ED45-99A4-09AEB97C4109}" destId="{2AE13F5B-0D32-794F-831E-A6673B7BEB7F}" srcOrd="0" destOrd="0" presId="urn:microsoft.com/office/officeart/2005/8/layout/orgChart1"/>
    <dgm:cxn modelId="{ABB3D945-1D4C-41EF-97C5-3E2E7B0BC873}" type="presParOf" srcId="{2AE13F5B-0D32-794F-831E-A6673B7BEB7F}" destId="{BD9954AF-1D38-8B4E-8AA4-97E932867B0A}" srcOrd="0" destOrd="0" presId="urn:microsoft.com/office/officeart/2005/8/layout/orgChart1"/>
    <dgm:cxn modelId="{96CCBBF2-BEA5-4D93-9E88-0C42A85C6437}" type="presParOf" srcId="{2AE13F5B-0D32-794F-831E-A6673B7BEB7F}" destId="{BA2DB070-BA81-EC4C-A52F-199D4DAAD41B}" srcOrd="1" destOrd="0" presId="urn:microsoft.com/office/officeart/2005/8/layout/orgChart1"/>
    <dgm:cxn modelId="{33576866-D996-4F7F-B92F-0BB1464C064C}" type="presParOf" srcId="{A59F5753-4591-ED45-99A4-09AEB97C4109}" destId="{052984F0-7394-F64E-B14A-DA8D15CC696E}" srcOrd="1" destOrd="0" presId="urn:microsoft.com/office/officeart/2005/8/layout/orgChart1"/>
    <dgm:cxn modelId="{C2A75451-7162-4E6E-8229-793CAECF9961}" type="presParOf" srcId="{052984F0-7394-F64E-B14A-DA8D15CC696E}" destId="{081B6B90-BC0A-7E4E-B370-9BA894537C7E}" srcOrd="0" destOrd="0" presId="urn:microsoft.com/office/officeart/2005/8/layout/orgChart1"/>
    <dgm:cxn modelId="{4BD6046E-DC46-4DCA-9AF3-CB234C8693C3}" type="presParOf" srcId="{052984F0-7394-F64E-B14A-DA8D15CC696E}" destId="{D171B1DC-ED08-604F-AFBD-CA2FF209309F}" srcOrd="1" destOrd="0" presId="urn:microsoft.com/office/officeart/2005/8/layout/orgChart1"/>
    <dgm:cxn modelId="{D38C1405-4167-4D3E-9E6D-DD0ADAE81DFE}" type="presParOf" srcId="{D171B1DC-ED08-604F-AFBD-CA2FF209309F}" destId="{C86C227B-B702-E544-9DDC-06A460EE7197}" srcOrd="0" destOrd="0" presId="urn:microsoft.com/office/officeart/2005/8/layout/orgChart1"/>
    <dgm:cxn modelId="{115F7FD8-D0A4-4443-86FE-3111A9BC66EA}" type="presParOf" srcId="{C86C227B-B702-E544-9DDC-06A460EE7197}" destId="{6E7E9D21-5867-6749-95C9-4C644D6732A9}" srcOrd="0" destOrd="0" presId="urn:microsoft.com/office/officeart/2005/8/layout/orgChart1"/>
    <dgm:cxn modelId="{CB7C42E3-71F1-4C04-BF50-8380E94FF311}" type="presParOf" srcId="{C86C227B-B702-E544-9DDC-06A460EE7197}" destId="{53617DAE-1805-C445-89BD-B1C45F514CBE}" srcOrd="1" destOrd="0" presId="urn:microsoft.com/office/officeart/2005/8/layout/orgChart1"/>
    <dgm:cxn modelId="{24E766E6-2D0B-4281-A25A-257063EFBC74}" type="presParOf" srcId="{D171B1DC-ED08-604F-AFBD-CA2FF209309F}" destId="{040C0639-27F6-5C40-8F7E-BE1D377AE5AD}" srcOrd="1" destOrd="0" presId="urn:microsoft.com/office/officeart/2005/8/layout/orgChart1"/>
    <dgm:cxn modelId="{2B7F151A-C5BB-4110-8B27-B6BBCDFF2634}" type="presParOf" srcId="{D171B1DC-ED08-604F-AFBD-CA2FF209309F}" destId="{E8E884D4-8940-9A4B-9558-D160579E19F1}" srcOrd="2" destOrd="0" presId="urn:microsoft.com/office/officeart/2005/8/layout/orgChart1"/>
    <dgm:cxn modelId="{DB6F534C-4384-41C3-8357-80C8DF66CBF4}" type="presParOf" srcId="{A59F5753-4591-ED45-99A4-09AEB97C4109}" destId="{BBFA27CF-E4A9-8E44-896F-73CC9BEEF75F}" srcOrd="2" destOrd="0" presId="urn:microsoft.com/office/officeart/2005/8/layout/orgChart1"/>
    <dgm:cxn modelId="{080557DB-6BD4-4BA6-A356-E49C8A4EB271}" type="presParOf" srcId="{B306C2AC-5162-6F46-B4B4-129C7B344495}" destId="{81FCB63E-39D2-9842-8092-5EFE18E14243}" srcOrd="2" destOrd="0" presId="urn:microsoft.com/office/officeart/2005/8/layout/orgChart1"/>
    <dgm:cxn modelId="{167EB66F-AD12-4E20-9865-5C024BCCC676}" type="presParOf" srcId="{B306C2AC-5162-6F46-B4B4-129C7B344495}" destId="{BACB2046-74B9-694A-AD18-7CFDF95017C8}" srcOrd="3" destOrd="0" presId="urn:microsoft.com/office/officeart/2005/8/layout/orgChart1"/>
    <dgm:cxn modelId="{413E7A89-FC25-41A8-9A23-0CC5E35C5246}" type="presParOf" srcId="{BACB2046-74B9-694A-AD18-7CFDF95017C8}" destId="{71C3C65B-89C3-A249-A44C-E4A535B6AD4A}" srcOrd="0" destOrd="0" presId="urn:microsoft.com/office/officeart/2005/8/layout/orgChart1"/>
    <dgm:cxn modelId="{12056111-5A9B-41E4-B59B-D9BD0BD1E67D}" type="presParOf" srcId="{71C3C65B-89C3-A249-A44C-E4A535B6AD4A}" destId="{74D758CA-DF73-FB49-9C6B-0DC88D2CCA96}" srcOrd="0" destOrd="0" presId="urn:microsoft.com/office/officeart/2005/8/layout/orgChart1"/>
    <dgm:cxn modelId="{0B7EA55D-FDEB-4D07-9A2F-A8726FCBFC3A}" type="presParOf" srcId="{71C3C65B-89C3-A249-A44C-E4A535B6AD4A}" destId="{672A3AD6-4BFA-014A-A13E-0FE55AE9911C}" srcOrd="1" destOrd="0" presId="urn:microsoft.com/office/officeart/2005/8/layout/orgChart1"/>
    <dgm:cxn modelId="{1CB036CF-A7CC-48D8-8233-0BB13D42BC51}" type="presParOf" srcId="{BACB2046-74B9-694A-AD18-7CFDF95017C8}" destId="{A4093BDE-5147-314B-9ABB-2A5B086C65D4}" srcOrd="1" destOrd="0" presId="urn:microsoft.com/office/officeart/2005/8/layout/orgChart1"/>
    <dgm:cxn modelId="{CEF32030-F4B5-4AB3-B51D-A63B2E68CA7E}" type="presParOf" srcId="{A4093BDE-5147-314B-9ABB-2A5B086C65D4}" destId="{A618E2F4-5ACD-294D-AEA0-4E3DF54A849E}" srcOrd="0" destOrd="0" presId="urn:microsoft.com/office/officeart/2005/8/layout/orgChart1"/>
    <dgm:cxn modelId="{75F2B956-281B-4D84-AAE8-9C731EDB0EC2}" type="presParOf" srcId="{A4093BDE-5147-314B-9ABB-2A5B086C65D4}" destId="{904ABBA4-CFC0-F24B-B197-53EE46F3A88F}" srcOrd="1" destOrd="0" presId="urn:microsoft.com/office/officeart/2005/8/layout/orgChart1"/>
    <dgm:cxn modelId="{127BB098-5159-4B18-AD26-2F4BBB389A50}" type="presParOf" srcId="{904ABBA4-CFC0-F24B-B197-53EE46F3A88F}" destId="{C62B5E44-6AD9-6345-8347-6081FD37FBEA}" srcOrd="0" destOrd="0" presId="urn:microsoft.com/office/officeart/2005/8/layout/orgChart1"/>
    <dgm:cxn modelId="{208A6B8B-780A-4076-89DC-8664DDC33B51}" type="presParOf" srcId="{C62B5E44-6AD9-6345-8347-6081FD37FBEA}" destId="{8A3C6C22-47E0-D246-BEA3-3AC17369D707}" srcOrd="0" destOrd="0" presId="urn:microsoft.com/office/officeart/2005/8/layout/orgChart1"/>
    <dgm:cxn modelId="{0BCE0E7F-8FC1-4B88-A0F5-ABCF4AA452C6}" type="presParOf" srcId="{C62B5E44-6AD9-6345-8347-6081FD37FBEA}" destId="{C8D22FFB-BF74-8D4B-801E-49298B7ECC4E}" srcOrd="1" destOrd="0" presId="urn:microsoft.com/office/officeart/2005/8/layout/orgChart1"/>
    <dgm:cxn modelId="{EEA72256-92F6-4960-A9C5-AAC8D10E23B6}" type="presParOf" srcId="{904ABBA4-CFC0-F24B-B197-53EE46F3A88F}" destId="{638CC14D-2F4A-BD4D-8B5B-9243D5156291}" srcOrd="1" destOrd="0" presId="urn:microsoft.com/office/officeart/2005/8/layout/orgChart1"/>
    <dgm:cxn modelId="{D618F91A-2568-4E4E-A39C-B6EA7C16AB75}" type="presParOf" srcId="{904ABBA4-CFC0-F24B-B197-53EE46F3A88F}" destId="{DE5FAE8B-3F4C-E54B-957E-682876597BBD}" srcOrd="2" destOrd="0" presId="urn:microsoft.com/office/officeart/2005/8/layout/orgChart1"/>
    <dgm:cxn modelId="{538FAA4C-2B0E-44E5-B800-5F4BD8630644}" type="presParOf" srcId="{BACB2046-74B9-694A-AD18-7CFDF95017C8}" destId="{88E90561-092E-914F-8888-CE3078CF4246}" srcOrd="2" destOrd="0" presId="urn:microsoft.com/office/officeart/2005/8/layout/orgChart1"/>
    <dgm:cxn modelId="{A719C9D6-0153-4548-813B-C1D1BF4ABACE}" type="presParOf" srcId="{38EFC610-40F9-494D-82E3-A0138C1ED699}" destId="{530A4853-94E9-DC4D-984F-0D7A475B0EFE}" srcOrd="2" destOrd="0" presId="urn:microsoft.com/office/officeart/2005/8/layout/orgChart1"/>
    <dgm:cxn modelId="{762C768C-2551-4264-B9BB-28F541D7BB94}" type="presParOf" srcId="{BACFC991-F697-1443-8741-398B33B99D6E}" destId="{B2F8E146-DA83-2C4B-A8CC-241D0049907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AAB238-C47D-2948-AD0B-81C8EADF426D}"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3F401436-8669-3340-B1F3-324C3F4E2F5C}">
      <dgm:prSet phldrT="[Text]"/>
      <dgm:spPr/>
      <dgm:t>
        <a:bodyPr/>
        <a:lstStyle/>
        <a:p>
          <a:r>
            <a:rPr lang="en-US" dirty="0" smtClean="0"/>
            <a:t>Legislative Branch (unicameral)</a:t>
          </a:r>
          <a:endParaRPr lang="en-US" dirty="0"/>
        </a:p>
      </dgm:t>
    </dgm:pt>
    <dgm:pt modelId="{DFB11A4E-2EBD-5245-96D0-14F2115B49DB}" type="parTrans" cxnId="{8B06838C-8D94-664B-A71D-D318BF800247}">
      <dgm:prSet/>
      <dgm:spPr/>
      <dgm:t>
        <a:bodyPr/>
        <a:lstStyle/>
        <a:p>
          <a:endParaRPr lang="en-US"/>
        </a:p>
      </dgm:t>
    </dgm:pt>
    <dgm:pt modelId="{049863B2-CCF8-8049-9110-D47ED0456F3B}" type="sibTrans" cxnId="{8B06838C-8D94-664B-A71D-D318BF800247}">
      <dgm:prSet/>
      <dgm:spPr/>
      <dgm:t>
        <a:bodyPr/>
        <a:lstStyle/>
        <a:p>
          <a:endParaRPr lang="en-US"/>
        </a:p>
      </dgm:t>
    </dgm:pt>
    <dgm:pt modelId="{430AE30E-89A3-E348-9D33-47C4992ED168}">
      <dgm:prSet phldrT="[Text]"/>
      <dgm:spPr/>
      <dgm:t>
        <a:bodyPr/>
        <a:lstStyle/>
        <a:p>
          <a:r>
            <a:rPr lang="en-US" dirty="0" smtClean="0"/>
            <a:t>Executive Committee</a:t>
          </a:r>
          <a:endParaRPr lang="en-US" dirty="0"/>
        </a:p>
      </dgm:t>
    </dgm:pt>
    <dgm:pt modelId="{AAAF64A6-0EF4-E645-9558-3D1C041687EA}" type="parTrans" cxnId="{9A5952B0-C0EC-CE46-B99E-B27CA084F01F}">
      <dgm:prSet/>
      <dgm:spPr/>
      <dgm:t>
        <a:bodyPr/>
        <a:lstStyle/>
        <a:p>
          <a:endParaRPr lang="en-US"/>
        </a:p>
      </dgm:t>
    </dgm:pt>
    <dgm:pt modelId="{883D99ED-C7A2-E14D-B46A-CC4BC74DA28E}" type="sibTrans" cxnId="{9A5952B0-C0EC-CE46-B99E-B27CA084F01F}">
      <dgm:prSet/>
      <dgm:spPr/>
      <dgm:t>
        <a:bodyPr/>
        <a:lstStyle/>
        <a:p>
          <a:endParaRPr lang="en-US"/>
        </a:p>
      </dgm:t>
    </dgm:pt>
    <dgm:pt modelId="{25F9D73E-BF3F-524F-A83E-1318A0C97A45}">
      <dgm:prSet phldrT="[Text]"/>
      <dgm:spPr/>
      <dgm:t>
        <a:bodyPr/>
        <a:lstStyle/>
        <a:p>
          <a:r>
            <a:rPr lang="en-US" dirty="0" smtClean="0"/>
            <a:t># of Reps equal for all states</a:t>
          </a:r>
          <a:endParaRPr lang="en-US" dirty="0"/>
        </a:p>
      </dgm:t>
    </dgm:pt>
    <dgm:pt modelId="{FF78C356-F3B5-7D4D-86EA-D67A84D87C8F}" type="parTrans" cxnId="{28EED89C-D242-F24F-B117-3F4952979FB0}">
      <dgm:prSet/>
      <dgm:spPr/>
      <dgm:t>
        <a:bodyPr/>
        <a:lstStyle/>
        <a:p>
          <a:endParaRPr lang="en-US"/>
        </a:p>
      </dgm:t>
    </dgm:pt>
    <dgm:pt modelId="{A427CB23-EA25-EA47-A1A4-9B115AC20AEC}" type="sibTrans" cxnId="{28EED89C-D242-F24F-B117-3F4952979FB0}">
      <dgm:prSet/>
      <dgm:spPr/>
      <dgm:t>
        <a:bodyPr/>
        <a:lstStyle/>
        <a:p>
          <a:endParaRPr lang="en-US"/>
        </a:p>
      </dgm:t>
    </dgm:pt>
    <dgm:pt modelId="{74E0518E-77F6-6944-A87C-C79FD9E2D2C5}">
      <dgm:prSet phldrT="[Text]"/>
      <dgm:spPr/>
      <dgm:t>
        <a:bodyPr/>
        <a:lstStyle/>
        <a:p>
          <a:r>
            <a:rPr lang="en-US" dirty="0" smtClean="0"/>
            <a:t>No power to veto state laws</a:t>
          </a:r>
          <a:endParaRPr lang="en-US" dirty="0"/>
        </a:p>
      </dgm:t>
    </dgm:pt>
    <dgm:pt modelId="{BC98D30D-3F00-3946-B020-B60E011CBC8C}" type="parTrans" cxnId="{02288595-E5E7-3944-AA32-B4665637FBF5}">
      <dgm:prSet/>
      <dgm:spPr/>
      <dgm:t>
        <a:bodyPr/>
        <a:lstStyle/>
        <a:p>
          <a:endParaRPr lang="en-US"/>
        </a:p>
      </dgm:t>
    </dgm:pt>
    <dgm:pt modelId="{095644FB-5EC6-D94A-B82D-94BFCB629E1F}" type="sibTrans" cxnId="{02288595-E5E7-3944-AA32-B4665637FBF5}">
      <dgm:prSet/>
      <dgm:spPr/>
      <dgm:t>
        <a:bodyPr/>
        <a:lstStyle/>
        <a:p>
          <a:endParaRPr lang="en-US"/>
        </a:p>
      </dgm:t>
    </dgm:pt>
    <dgm:pt modelId="{405CC4FC-7A32-E149-AD59-22C2AEB9D16E}">
      <dgm:prSet phldrT="[Text]"/>
      <dgm:spPr/>
      <dgm:t>
        <a:bodyPr/>
        <a:lstStyle/>
        <a:p>
          <a:r>
            <a:rPr lang="en-US" dirty="0" smtClean="0"/>
            <a:t>More than one person</a:t>
          </a:r>
          <a:endParaRPr lang="en-US" dirty="0"/>
        </a:p>
      </dgm:t>
    </dgm:pt>
    <dgm:pt modelId="{6BFC6B74-6231-804D-8E8C-8A00564E734B}" type="parTrans" cxnId="{0F2DD388-AC56-1E4D-8FCA-16AC49B4C8F3}">
      <dgm:prSet/>
      <dgm:spPr/>
      <dgm:t>
        <a:bodyPr/>
        <a:lstStyle/>
        <a:p>
          <a:endParaRPr lang="en-US"/>
        </a:p>
      </dgm:t>
    </dgm:pt>
    <dgm:pt modelId="{5609C6C1-1A92-4049-A455-0045CAD42861}" type="sibTrans" cxnId="{0F2DD388-AC56-1E4D-8FCA-16AC49B4C8F3}">
      <dgm:prSet/>
      <dgm:spPr/>
      <dgm:t>
        <a:bodyPr/>
        <a:lstStyle/>
        <a:p>
          <a:endParaRPr lang="en-US"/>
        </a:p>
      </dgm:t>
    </dgm:pt>
    <dgm:pt modelId="{0BD3F8B7-605A-A547-9253-0728C2F98ECC}" type="pres">
      <dgm:prSet presAssocID="{3BAAB238-C47D-2948-AD0B-81C8EADF426D}" presName="hierChild1" presStyleCnt="0">
        <dgm:presLayoutVars>
          <dgm:orgChart val="1"/>
          <dgm:chPref val="1"/>
          <dgm:dir/>
          <dgm:animOne val="branch"/>
          <dgm:animLvl val="lvl"/>
          <dgm:resizeHandles/>
        </dgm:presLayoutVars>
      </dgm:prSet>
      <dgm:spPr/>
      <dgm:t>
        <a:bodyPr/>
        <a:lstStyle/>
        <a:p>
          <a:endParaRPr lang="en-US"/>
        </a:p>
      </dgm:t>
    </dgm:pt>
    <dgm:pt modelId="{289493BF-70C6-6648-83E9-A43D54BBDBD4}" type="pres">
      <dgm:prSet presAssocID="{3F401436-8669-3340-B1F3-324C3F4E2F5C}" presName="hierRoot1" presStyleCnt="0">
        <dgm:presLayoutVars>
          <dgm:hierBranch val="init"/>
        </dgm:presLayoutVars>
      </dgm:prSet>
      <dgm:spPr/>
    </dgm:pt>
    <dgm:pt modelId="{2A7D60FA-060D-5D4B-8814-D654E863B0AE}" type="pres">
      <dgm:prSet presAssocID="{3F401436-8669-3340-B1F3-324C3F4E2F5C}" presName="rootComposite1" presStyleCnt="0"/>
      <dgm:spPr/>
    </dgm:pt>
    <dgm:pt modelId="{64069055-C437-8F42-8ED9-500F6C02CADE}" type="pres">
      <dgm:prSet presAssocID="{3F401436-8669-3340-B1F3-324C3F4E2F5C}" presName="rootText1" presStyleLbl="node0" presStyleIdx="0" presStyleCnt="1">
        <dgm:presLayoutVars>
          <dgm:chPref val="3"/>
        </dgm:presLayoutVars>
      </dgm:prSet>
      <dgm:spPr/>
      <dgm:t>
        <a:bodyPr/>
        <a:lstStyle/>
        <a:p>
          <a:endParaRPr lang="en-US"/>
        </a:p>
      </dgm:t>
    </dgm:pt>
    <dgm:pt modelId="{E3C9B209-8AE8-7744-A0C8-6EEDF6D3DD3C}" type="pres">
      <dgm:prSet presAssocID="{3F401436-8669-3340-B1F3-324C3F4E2F5C}" presName="rootConnector1" presStyleLbl="node1" presStyleIdx="0" presStyleCnt="0"/>
      <dgm:spPr/>
      <dgm:t>
        <a:bodyPr/>
        <a:lstStyle/>
        <a:p>
          <a:endParaRPr lang="en-US"/>
        </a:p>
      </dgm:t>
    </dgm:pt>
    <dgm:pt modelId="{54668F03-44B8-3046-B739-DC174EB13FE1}" type="pres">
      <dgm:prSet presAssocID="{3F401436-8669-3340-B1F3-324C3F4E2F5C}" presName="hierChild2" presStyleCnt="0"/>
      <dgm:spPr/>
    </dgm:pt>
    <dgm:pt modelId="{3F5B3C76-75F0-974B-8BB4-5945F4ADC10D}" type="pres">
      <dgm:prSet presAssocID="{FF78C356-F3B5-7D4D-86EA-D67A84D87C8F}" presName="Name37" presStyleLbl="parChTrans1D2" presStyleIdx="0" presStyleCnt="2"/>
      <dgm:spPr/>
      <dgm:t>
        <a:bodyPr/>
        <a:lstStyle/>
        <a:p>
          <a:endParaRPr lang="en-US"/>
        </a:p>
      </dgm:t>
    </dgm:pt>
    <dgm:pt modelId="{142E578B-8029-EE48-AD88-2C0198C4D600}" type="pres">
      <dgm:prSet presAssocID="{25F9D73E-BF3F-524F-A83E-1318A0C97A45}" presName="hierRoot2" presStyleCnt="0">
        <dgm:presLayoutVars>
          <dgm:hierBranch val="init"/>
        </dgm:presLayoutVars>
      </dgm:prSet>
      <dgm:spPr/>
    </dgm:pt>
    <dgm:pt modelId="{DCFA4073-F575-6740-9F3C-EFBBD30208DC}" type="pres">
      <dgm:prSet presAssocID="{25F9D73E-BF3F-524F-A83E-1318A0C97A45}" presName="rootComposite" presStyleCnt="0"/>
      <dgm:spPr/>
    </dgm:pt>
    <dgm:pt modelId="{2E4D51CC-091D-2143-BC39-5076E1C8A4A3}" type="pres">
      <dgm:prSet presAssocID="{25F9D73E-BF3F-524F-A83E-1318A0C97A45}" presName="rootText" presStyleLbl="node2" presStyleIdx="0" presStyleCnt="2">
        <dgm:presLayoutVars>
          <dgm:chPref val="3"/>
        </dgm:presLayoutVars>
      </dgm:prSet>
      <dgm:spPr/>
      <dgm:t>
        <a:bodyPr/>
        <a:lstStyle/>
        <a:p>
          <a:endParaRPr lang="en-US"/>
        </a:p>
      </dgm:t>
    </dgm:pt>
    <dgm:pt modelId="{C4345864-D3A9-6943-8810-2C2A315C78AF}" type="pres">
      <dgm:prSet presAssocID="{25F9D73E-BF3F-524F-A83E-1318A0C97A45}" presName="rootConnector" presStyleLbl="node2" presStyleIdx="0" presStyleCnt="2"/>
      <dgm:spPr/>
      <dgm:t>
        <a:bodyPr/>
        <a:lstStyle/>
        <a:p>
          <a:endParaRPr lang="en-US"/>
        </a:p>
      </dgm:t>
    </dgm:pt>
    <dgm:pt modelId="{952186A6-B1E5-0546-919F-BF5B451C6EFE}" type="pres">
      <dgm:prSet presAssocID="{25F9D73E-BF3F-524F-A83E-1318A0C97A45}" presName="hierChild4" presStyleCnt="0"/>
      <dgm:spPr/>
    </dgm:pt>
    <dgm:pt modelId="{2C606F3B-3BAA-2B45-858B-B9C41BA97DA8}" type="pres">
      <dgm:prSet presAssocID="{25F9D73E-BF3F-524F-A83E-1318A0C97A45}" presName="hierChild5" presStyleCnt="0"/>
      <dgm:spPr/>
    </dgm:pt>
    <dgm:pt modelId="{8239084F-5905-064A-AF75-310C14526363}" type="pres">
      <dgm:prSet presAssocID="{BC98D30D-3F00-3946-B020-B60E011CBC8C}" presName="Name37" presStyleLbl="parChTrans1D2" presStyleIdx="1" presStyleCnt="2"/>
      <dgm:spPr/>
      <dgm:t>
        <a:bodyPr/>
        <a:lstStyle/>
        <a:p>
          <a:endParaRPr lang="en-US"/>
        </a:p>
      </dgm:t>
    </dgm:pt>
    <dgm:pt modelId="{E6152CCF-426D-8640-8DD2-C269F2EAFF18}" type="pres">
      <dgm:prSet presAssocID="{74E0518E-77F6-6944-A87C-C79FD9E2D2C5}" presName="hierRoot2" presStyleCnt="0">
        <dgm:presLayoutVars>
          <dgm:hierBranch val="init"/>
        </dgm:presLayoutVars>
      </dgm:prSet>
      <dgm:spPr/>
    </dgm:pt>
    <dgm:pt modelId="{CBBD2B07-4B16-5247-9642-7570A8D136CC}" type="pres">
      <dgm:prSet presAssocID="{74E0518E-77F6-6944-A87C-C79FD9E2D2C5}" presName="rootComposite" presStyleCnt="0"/>
      <dgm:spPr/>
    </dgm:pt>
    <dgm:pt modelId="{AEDCC99A-3E6E-8349-B573-80B3CF893409}" type="pres">
      <dgm:prSet presAssocID="{74E0518E-77F6-6944-A87C-C79FD9E2D2C5}" presName="rootText" presStyleLbl="node2" presStyleIdx="1" presStyleCnt="2">
        <dgm:presLayoutVars>
          <dgm:chPref val="3"/>
        </dgm:presLayoutVars>
      </dgm:prSet>
      <dgm:spPr/>
      <dgm:t>
        <a:bodyPr/>
        <a:lstStyle/>
        <a:p>
          <a:endParaRPr lang="en-US"/>
        </a:p>
      </dgm:t>
    </dgm:pt>
    <dgm:pt modelId="{BA93E8D8-6387-0747-AE26-076205B58D88}" type="pres">
      <dgm:prSet presAssocID="{74E0518E-77F6-6944-A87C-C79FD9E2D2C5}" presName="rootConnector" presStyleLbl="node2" presStyleIdx="1" presStyleCnt="2"/>
      <dgm:spPr/>
      <dgm:t>
        <a:bodyPr/>
        <a:lstStyle/>
        <a:p>
          <a:endParaRPr lang="en-US"/>
        </a:p>
      </dgm:t>
    </dgm:pt>
    <dgm:pt modelId="{4FEB933D-5912-CD48-9CED-12BF675BEB46}" type="pres">
      <dgm:prSet presAssocID="{74E0518E-77F6-6944-A87C-C79FD9E2D2C5}" presName="hierChild4" presStyleCnt="0"/>
      <dgm:spPr/>
    </dgm:pt>
    <dgm:pt modelId="{FBD6D0C2-D437-7C40-8A6B-2D3BBAF462B6}" type="pres">
      <dgm:prSet presAssocID="{AAAF64A6-0EF4-E645-9558-3D1C041687EA}" presName="Name37" presStyleLbl="parChTrans1D3" presStyleIdx="0" presStyleCnt="1"/>
      <dgm:spPr/>
      <dgm:t>
        <a:bodyPr/>
        <a:lstStyle/>
        <a:p>
          <a:endParaRPr lang="en-US"/>
        </a:p>
      </dgm:t>
    </dgm:pt>
    <dgm:pt modelId="{6A347EB8-8579-C24A-93E2-EF379A74422B}" type="pres">
      <dgm:prSet presAssocID="{430AE30E-89A3-E348-9D33-47C4992ED168}" presName="hierRoot2" presStyleCnt="0">
        <dgm:presLayoutVars>
          <dgm:hierBranch val="init"/>
        </dgm:presLayoutVars>
      </dgm:prSet>
      <dgm:spPr/>
    </dgm:pt>
    <dgm:pt modelId="{A619173C-FF02-6D4A-893E-E1D426D131B2}" type="pres">
      <dgm:prSet presAssocID="{430AE30E-89A3-E348-9D33-47C4992ED168}" presName="rootComposite" presStyleCnt="0"/>
      <dgm:spPr/>
    </dgm:pt>
    <dgm:pt modelId="{3A6D3C7F-95FF-1D44-823A-BB21E14908A6}" type="pres">
      <dgm:prSet presAssocID="{430AE30E-89A3-E348-9D33-47C4992ED168}" presName="rootText" presStyleLbl="node3" presStyleIdx="0" presStyleCnt="1">
        <dgm:presLayoutVars>
          <dgm:chPref val="3"/>
        </dgm:presLayoutVars>
      </dgm:prSet>
      <dgm:spPr/>
      <dgm:t>
        <a:bodyPr/>
        <a:lstStyle/>
        <a:p>
          <a:endParaRPr lang="en-US"/>
        </a:p>
      </dgm:t>
    </dgm:pt>
    <dgm:pt modelId="{D27A304C-8931-7745-8E54-C68708910766}" type="pres">
      <dgm:prSet presAssocID="{430AE30E-89A3-E348-9D33-47C4992ED168}" presName="rootConnector" presStyleLbl="node3" presStyleIdx="0" presStyleCnt="1"/>
      <dgm:spPr/>
      <dgm:t>
        <a:bodyPr/>
        <a:lstStyle/>
        <a:p>
          <a:endParaRPr lang="en-US"/>
        </a:p>
      </dgm:t>
    </dgm:pt>
    <dgm:pt modelId="{E37501CF-0D39-3542-8ABF-FED04F750ED9}" type="pres">
      <dgm:prSet presAssocID="{430AE30E-89A3-E348-9D33-47C4992ED168}" presName="hierChild4" presStyleCnt="0"/>
      <dgm:spPr/>
    </dgm:pt>
    <dgm:pt modelId="{24AADF3D-2CF0-2349-BC7B-0415F0069F40}" type="pres">
      <dgm:prSet presAssocID="{6BFC6B74-6231-804D-8E8C-8A00564E734B}" presName="Name37" presStyleLbl="parChTrans1D4" presStyleIdx="0" presStyleCnt="1"/>
      <dgm:spPr/>
      <dgm:t>
        <a:bodyPr/>
        <a:lstStyle/>
        <a:p>
          <a:endParaRPr lang="en-US"/>
        </a:p>
      </dgm:t>
    </dgm:pt>
    <dgm:pt modelId="{DE527283-8EEE-C848-AF06-53C1ADE30BBB}" type="pres">
      <dgm:prSet presAssocID="{405CC4FC-7A32-E149-AD59-22C2AEB9D16E}" presName="hierRoot2" presStyleCnt="0">
        <dgm:presLayoutVars>
          <dgm:hierBranch val="init"/>
        </dgm:presLayoutVars>
      </dgm:prSet>
      <dgm:spPr/>
    </dgm:pt>
    <dgm:pt modelId="{67CC3DCE-F852-7748-A219-3FC8F083839C}" type="pres">
      <dgm:prSet presAssocID="{405CC4FC-7A32-E149-AD59-22C2AEB9D16E}" presName="rootComposite" presStyleCnt="0"/>
      <dgm:spPr/>
    </dgm:pt>
    <dgm:pt modelId="{9740DBB3-00FB-E649-988C-23D131091495}" type="pres">
      <dgm:prSet presAssocID="{405CC4FC-7A32-E149-AD59-22C2AEB9D16E}" presName="rootText" presStyleLbl="node4" presStyleIdx="0" presStyleCnt="1">
        <dgm:presLayoutVars>
          <dgm:chPref val="3"/>
        </dgm:presLayoutVars>
      </dgm:prSet>
      <dgm:spPr/>
      <dgm:t>
        <a:bodyPr/>
        <a:lstStyle/>
        <a:p>
          <a:endParaRPr lang="en-US"/>
        </a:p>
      </dgm:t>
    </dgm:pt>
    <dgm:pt modelId="{26713F97-9BCA-2848-A868-2E2592BE5F6B}" type="pres">
      <dgm:prSet presAssocID="{405CC4FC-7A32-E149-AD59-22C2AEB9D16E}" presName="rootConnector" presStyleLbl="node4" presStyleIdx="0" presStyleCnt="1"/>
      <dgm:spPr/>
      <dgm:t>
        <a:bodyPr/>
        <a:lstStyle/>
        <a:p>
          <a:endParaRPr lang="en-US"/>
        </a:p>
      </dgm:t>
    </dgm:pt>
    <dgm:pt modelId="{A510099B-6E39-BA4F-9780-B4BCA54F421D}" type="pres">
      <dgm:prSet presAssocID="{405CC4FC-7A32-E149-AD59-22C2AEB9D16E}" presName="hierChild4" presStyleCnt="0"/>
      <dgm:spPr/>
    </dgm:pt>
    <dgm:pt modelId="{3965D364-8DB2-0F48-B2A2-553CA34F4DCE}" type="pres">
      <dgm:prSet presAssocID="{405CC4FC-7A32-E149-AD59-22C2AEB9D16E}" presName="hierChild5" presStyleCnt="0"/>
      <dgm:spPr/>
    </dgm:pt>
    <dgm:pt modelId="{7F21F150-994B-C94B-B2CB-D22CDF53D851}" type="pres">
      <dgm:prSet presAssocID="{430AE30E-89A3-E348-9D33-47C4992ED168}" presName="hierChild5" presStyleCnt="0"/>
      <dgm:spPr/>
    </dgm:pt>
    <dgm:pt modelId="{8A7F166E-8EDF-C54D-8EC7-83CD00AB281E}" type="pres">
      <dgm:prSet presAssocID="{74E0518E-77F6-6944-A87C-C79FD9E2D2C5}" presName="hierChild5" presStyleCnt="0"/>
      <dgm:spPr/>
    </dgm:pt>
    <dgm:pt modelId="{7AB8DEE8-1F53-0744-BB46-A3355CF24E51}" type="pres">
      <dgm:prSet presAssocID="{3F401436-8669-3340-B1F3-324C3F4E2F5C}" presName="hierChild3" presStyleCnt="0"/>
      <dgm:spPr/>
    </dgm:pt>
  </dgm:ptLst>
  <dgm:cxnLst>
    <dgm:cxn modelId="{8B06838C-8D94-664B-A71D-D318BF800247}" srcId="{3BAAB238-C47D-2948-AD0B-81C8EADF426D}" destId="{3F401436-8669-3340-B1F3-324C3F4E2F5C}" srcOrd="0" destOrd="0" parTransId="{DFB11A4E-2EBD-5245-96D0-14F2115B49DB}" sibTransId="{049863B2-CCF8-8049-9110-D47ED0456F3B}"/>
    <dgm:cxn modelId="{BF4C9CF1-1E7F-427B-BB17-DC1B63FE2893}" type="presOf" srcId="{3BAAB238-C47D-2948-AD0B-81C8EADF426D}" destId="{0BD3F8B7-605A-A547-9253-0728C2F98ECC}" srcOrd="0" destOrd="0" presId="urn:microsoft.com/office/officeart/2005/8/layout/orgChart1"/>
    <dgm:cxn modelId="{516A2D14-E072-474B-940B-9C425EDF7545}" type="presOf" srcId="{AAAF64A6-0EF4-E645-9558-3D1C041687EA}" destId="{FBD6D0C2-D437-7C40-8A6B-2D3BBAF462B6}" srcOrd="0" destOrd="0" presId="urn:microsoft.com/office/officeart/2005/8/layout/orgChart1"/>
    <dgm:cxn modelId="{8E701085-415B-4F80-A04A-D4A925FAB0F8}" type="presOf" srcId="{25F9D73E-BF3F-524F-A83E-1318A0C97A45}" destId="{C4345864-D3A9-6943-8810-2C2A315C78AF}" srcOrd="1" destOrd="0" presId="urn:microsoft.com/office/officeart/2005/8/layout/orgChart1"/>
    <dgm:cxn modelId="{C1878C11-10A4-4990-A9A7-48633A9015F1}" type="presOf" srcId="{3F401436-8669-3340-B1F3-324C3F4E2F5C}" destId="{E3C9B209-8AE8-7744-A0C8-6EEDF6D3DD3C}" srcOrd="1" destOrd="0" presId="urn:microsoft.com/office/officeart/2005/8/layout/orgChart1"/>
    <dgm:cxn modelId="{04B2CAEE-2F73-4C1D-8693-58B6E6EE9094}" type="presOf" srcId="{3F401436-8669-3340-B1F3-324C3F4E2F5C}" destId="{64069055-C437-8F42-8ED9-500F6C02CADE}" srcOrd="0" destOrd="0" presId="urn:microsoft.com/office/officeart/2005/8/layout/orgChart1"/>
    <dgm:cxn modelId="{42D3932F-EDFC-4264-AD96-E8ABA816A3C2}" type="presOf" srcId="{74E0518E-77F6-6944-A87C-C79FD9E2D2C5}" destId="{AEDCC99A-3E6E-8349-B573-80B3CF893409}" srcOrd="0" destOrd="0" presId="urn:microsoft.com/office/officeart/2005/8/layout/orgChart1"/>
    <dgm:cxn modelId="{C1B75A74-4AA8-4D07-933D-345B45B57B0B}" type="presOf" srcId="{FF78C356-F3B5-7D4D-86EA-D67A84D87C8F}" destId="{3F5B3C76-75F0-974B-8BB4-5945F4ADC10D}" srcOrd="0" destOrd="0" presId="urn:microsoft.com/office/officeart/2005/8/layout/orgChart1"/>
    <dgm:cxn modelId="{0CF5EFC1-D2EB-4038-906C-ADE9B256475E}" type="presOf" srcId="{430AE30E-89A3-E348-9D33-47C4992ED168}" destId="{3A6D3C7F-95FF-1D44-823A-BB21E14908A6}" srcOrd="0" destOrd="0" presId="urn:microsoft.com/office/officeart/2005/8/layout/orgChart1"/>
    <dgm:cxn modelId="{F79F6311-8657-486A-BF85-BB7F4E6E4CC5}" type="presOf" srcId="{430AE30E-89A3-E348-9D33-47C4992ED168}" destId="{D27A304C-8931-7745-8E54-C68708910766}" srcOrd="1" destOrd="0" presId="urn:microsoft.com/office/officeart/2005/8/layout/orgChart1"/>
    <dgm:cxn modelId="{9A5952B0-C0EC-CE46-B99E-B27CA084F01F}" srcId="{74E0518E-77F6-6944-A87C-C79FD9E2D2C5}" destId="{430AE30E-89A3-E348-9D33-47C4992ED168}" srcOrd="0" destOrd="0" parTransId="{AAAF64A6-0EF4-E645-9558-3D1C041687EA}" sibTransId="{883D99ED-C7A2-E14D-B46A-CC4BC74DA28E}"/>
    <dgm:cxn modelId="{28EED89C-D242-F24F-B117-3F4952979FB0}" srcId="{3F401436-8669-3340-B1F3-324C3F4E2F5C}" destId="{25F9D73E-BF3F-524F-A83E-1318A0C97A45}" srcOrd="0" destOrd="0" parTransId="{FF78C356-F3B5-7D4D-86EA-D67A84D87C8F}" sibTransId="{A427CB23-EA25-EA47-A1A4-9B115AC20AEC}"/>
    <dgm:cxn modelId="{A846C297-E52B-43B8-B1E2-8B7F41352347}" type="presOf" srcId="{405CC4FC-7A32-E149-AD59-22C2AEB9D16E}" destId="{26713F97-9BCA-2848-A868-2E2592BE5F6B}" srcOrd="1" destOrd="0" presId="urn:microsoft.com/office/officeart/2005/8/layout/orgChart1"/>
    <dgm:cxn modelId="{B3F002E8-79CB-4AA0-BD11-99E955B5F4D4}" type="presOf" srcId="{74E0518E-77F6-6944-A87C-C79FD9E2D2C5}" destId="{BA93E8D8-6387-0747-AE26-076205B58D88}" srcOrd="1" destOrd="0" presId="urn:microsoft.com/office/officeart/2005/8/layout/orgChart1"/>
    <dgm:cxn modelId="{8A6F33B4-BF8D-4B62-8E6F-FF31E86285B7}" type="presOf" srcId="{405CC4FC-7A32-E149-AD59-22C2AEB9D16E}" destId="{9740DBB3-00FB-E649-988C-23D131091495}" srcOrd="0" destOrd="0" presId="urn:microsoft.com/office/officeart/2005/8/layout/orgChart1"/>
    <dgm:cxn modelId="{C7A419E4-1EA4-45E0-858A-5FAFF42F679C}" type="presOf" srcId="{25F9D73E-BF3F-524F-A83E-1318A0C97A45}" destId="{2E4D51CC-091D-2143-BC39-5076E1C8A4A3}" srcOrd="0" destOrd="0" presId="urn:microsoft.com/office/officeart/2005/8/layout/orgChart1"/>
    <dgm:cxn modelId="{0F2DD388-AC56-1E4D-8FCA-16AC49B4C8F3}" srcId="{430AE30E-89A3-E348-9D33-47C4992ED168}" destId="{405CC4FC-7A32-E149-AD59-22C2AEB9D16E}" srcOrd="0" destOrd="0" parTransId="{6BFC6B74-6231-804D-8E8C-8A00564E734B}" sibTransId="{5609C6C1-1A92-4049-A455-0045CAD42861}"/>
    <dgm:cxn modelId="{A848E9B1-9418-4936-89D7-541914950C19}" type="presOf" srcId="{BC98D30D-3F00-3946-B020-B60E011CBC8C}" destId="{8239084F-5905-064A-AF75-310C14526363}" srcOrd="0" destOrd="0" presId="urn:microsoft.com/office/officeart/2005/8/layout/orgChart1"/>
    <dgm:cxn modelId="{579645C5-A528-4F22-B5F6-B9CA22664A49}" type="presOf" srcId="{6BFC6B74-6231-804D-8E8C-8A00564E734B}" destId="{24AADF3D-2CF0-2349-BC7B-0415F0069F40}" srcOrd="0" destOrd="0" presId="urn:microsoft.com/office/officeart/2005/8/layout/orgChart1"/>
    <dgm:cxn modelId="{02288595-E5E7-3944-AA32-B4665637FBF5}" srcId="{3F401436-8669-3340-B1F3-324C3F4E2F5C}" destId="{74E0518E-77F6-6944-A87C-C79FD9E2D2C5}" srcOrd="1" destOrd="0" parTransId="{BC98D30D-3F00-3946-B020-B60E011CBC8C}" sibTransId="{095644FB-5EC6-D94A-B82D-94BFCB629E1F}"/>
    <dgm:cxn modelId="{F5B0528A-60A9-4B45-A9F6-91FCF2FFA9F7}" type="presParOf" srcId="{0BD3F8B7-605A-A547-9253-0728C2F98ECC}" destId="{289493BF-70C6-6648-83E9-A43D54BBDBD4}" srcOrd="0" destOrd="0" presId="urn:microsoft.com/office/officeart/2005/8/layout/orgChart1"/>
    <dgm:cxn modelId="{9ABB4BDA-7B93-43FB-8512-747A061A0350}" type="presParOf" srcId="{289493BF-70C6-6648-83E9-A43D54BBDBD4}" destId="{2A7D60FA-060D-5D4B-8814-D654E863B0AE}" srcOrd="0" destOrd="0" presId="urn:microsoft.com/office/officeart/2005/8/layout/orgChart1"/>
    <dgm:cxn modelId="{2A5CD3DD-EC3A-4026-8111-3F0B08F476CA}" type="presParOf" srcId="{2A7D60FA-060D-5D4B-8814-D654E863B0AE}" destId="{64069055-C437-8F42-8ED9-500F6C02CADE}" srcOrd="0" destOrd="0" presId="urn:microsoft.com/office/officeart/2005/8/layout/orgChart1"/>
    <dgm:cxn modelId="{A52F4C7F-696C-422A-833F-5706D70D5FDA}" type="presParOf" srcId="{2A7D60FA-060D-5D4B-8814-D654E863B0AE}" destId="{E3C9B209-8AE8-7744-A0C8-6EEDF6D3DD3C}" srcOrd="1" destOrd="0" presId="urn:microsoft.com/office/officeart/2005/8/layout/orgChart1"/>
    <dgm:cxn modelId="{ED15066D-B7D8-4C21-AFFD-BA148BB25F5B}" type="presParOf" srcId="{289493BF-70C6-6648-83E9-A43D54BBDBD4}" destId="{54668F03-44B8-3046-B739-DC174EB13FE1}" srcOrd="1" destOrd="0" presId="urn:microsoft.com/office/officeart/2005/8/layout/orgChart1"/>
    <dgm:cxn modelId="{CFC7F69E-05E7-4BD4-BEF9-45AF8C6EE9CB}" type="presParOf" srcId="{54668F03-44B8-3046-B739-DC174EB13FE1}" destId="{3F5B3C76-75F0-974B-8BB4-5945F4ADC10D}" srcOrd="0" destOrd="0" presId="urn:microsoft.com/office/officeart/2005/8/layout/orgChart1"/>
    <dgm:cxn modelId="{328B572E-42B1-452B-90EE-3A2A444535CA}" type="presParOf" srcId="{54668F03-44B8-3046-B739-DC174EB13FE1}" destId="{142E578B-8029-EE48-AD88-2C0198C4D600}" srcOrd="1" destOrd="0" presId="urn:microsoft.com/office/officeart/2005/8/layout/orgChart1"/>
    <dgm:cxn modelId="{1C1D3335-D246-4A89-90ED-6752DCCB7857}" type="presParOf" srcId="{142E578B-8029-EE48-AD88-2C0198C4D600}" destId="{DCFA4073-F575-6740-9F3C-EFBBD30208DC}" srcOrd="0" destOrd="0" presId="urn:microsoft.com/office/officeart/2005/8/layout/orgChart1"/>
    <dgm:cxn modelId="{43D17976-5D6C-462B-97EF-9ADD133790DE}" type="presParOf" srcId="{DCFA4073-F575-6740-9F3C-EFBBD30208DC}" destId="{2E4D51CC-091D-2143-BC39-5076E1C8A4A3}" srcOrd="0" destOrd="0" presId="urn:microsoft.com/office/officeart/2005/8/layout/orgChart1"/>
    <dgm:cxn modelId="{5AFF9F72-B5FF-4018-BFF4-37099B0ED8D1}" type="presParOf" srcId="{DCFA4073-F575-6740-9F3C-EFBBD30208DC}" destId="{C4345864-D3A9-6943-8810-2C2A315C78AF}" srcOrd="1" destOrd="0" presId="urn:microsoft.com/office/officeart/2005/8/layout/orgChart1"/>
    <dgm:cxn modelId="{D7C3EDEC-57B9-4EA7-9A5E-38E410DCC308}" type="presParOf" srcId="{142E578B-8029-EE48-AD88-2C0198C4D600}" destId="{952186A6-B1E5-0546-919F-BF5B451C6EFE}" srcOrd="1" destOrd="0" presId="urn:microsoft.com/office/officeart/2005/8/layout/orgChart1"/>
    <dgm:cxn modelId="{F01AE7A0-1281-4A3B-801C-D77B312FE1CF}" type="presParOf" srcId="{142E578B-8029-EE48-AD88-2C0198C4D600}" destId="{2C606F3B-3BAA-2B45-858B-B9C41BA97DA8}" srcOrd="2" destOrd="0" presId="urn:microsoft.com/office/officeart/2005/8/layout/orgChart1"/>
    <dgm:cxn modelId="{BDE55F91-FCD8-4AF7-815D-C3C67860FF14}" type="presParOf" srcId="{54668F03-44B8-3046-B739-DC174EB13FE1}" destId="{8239084F-5905-064A-AF75-310C14526363}" srcOrd="2" destOrd="0" presId="urn:microsoft.com/office/officeart/2005/8/layout/orgChart1"/>
    <dgm:cxn modelId="{AD752DD4-570E-4184-BA43-20E08BEA581C}" type="presParOf" srcId="{54668F03-44B8-3046-B739-DC174EB13FE1}" destId="{E6152CCF-426D-8640-8DD2-C269F2EAFF18}" srcOrd="3" destOrd="0" presId="urn:microsoft.com/office/officeart/2005/8/layout/orgChart1"/>
    <dgm:cxn modelId="{30D894E9-9C64-4834-91A1-89BF8498F1A9}" type="presParOf" srcId="{E6152CCF-426D-8640-8DD2-C269F2EAFF18}" destId="{CBBD2B07-4B16-5247-9642-7570A8D136CC}" srcOrd="0" destOrd="0" presId="urn:microsoft.com/office/officeart/2005/8/layout/orgChart1"/>
    <dgm:cxn modelId="{D4C2AF9C-3B5F-4CC6-8992-DE2F33490C61}" type="presParOf" srcId="{CBBD2B07-4B16-5247-9642-7570A8D136CC}" destId="{AEDCC99A-3E6E-8349-B573-80B3CF893409}" srcOrd="0" destOrd="0" presId="urn:microsoft.com/office/officeart/2005/8/layout/orgChart1"/>
    <dgm:cxn modelId="{00DD6E93-E47C-4671-B893-E4148F9B6C77}" type="presParOf" srcId="{CBBD2B07-4B16-5247-9642-7570A8D136CC}" destId="{BA93E8D8-6387-0747-AE26-076205B58D88}" srcOrd="1" destOrd="0" presId="urn:microsoft.com/office/officeart/2005/8/layout/orgChart1"/>
    <dgm:cxn modelId="{63A3D6EA-A87F-4C0A-B3D0-06F596BC587D}" type="presParOf" srcId="{E6152CCF-426D-8640-8DD2-C269F2EAFF18}" destId="{4FEB933D-5912-CD48-9CED-12BF675BEB46}" srcOrd="1" destOrd="0" presId="urn:microsoft.com/office/officeart/2005/8/layout/orgChart1"/>
    <dgm:cxn modelId="{A7F5EE7C-F959-4F32-BA02-602F28E7F7AE}" type="presParOf" srcId="{4FEB933D-5912-CD48-9CED-12BF675BEB46}" destId="{FBD6D0C2-D437-7C40-8A6B-2D3BBAF462B6}" srcOrd="0" destOrd="0" presId="urn:microsoft.com/office/officeart/2005/8/layout/orgChart1"/>
    <dgm:cxn modelId="{13FF2C6C-325B-48AB-945E-ABCE5630A31D}" type="presParOf" srcId="{4FEB933D-5912-CD48-9CED-12BF675BEB46}" destId="{6A347EB8-8579-C24A-93E2-EF379A74422B}" srcOrd="1" destOrd="0" presId="urn:microsoft.com/office/officeart/2005/8/layout/orgChart1"/>
    <dgm:cxn modelId="{517671AF-1204-40C4-9018-0535A17521BC}" type="presParOf" srcId="{6A347EB8-8579-C24A-93E2-EF379A74422B}" destId="{A619173C-FF02-6D4A-893E-E1D426D131B2}" srcOrd="0" destOrd="0" presId="urn:microsoft.com/office/officeart/2005/8/layout/orgChart1"/>
    <dgm:cxn modelId="{8167256F-11D6-4503-9716-E1D5ED312969}" type="presParOf" srcId="{A619173C-FF02-6D4A-893E-E1D426D131B2}" destId="{3A6D3C7F-95FF-1D44-823A-BB21E14908A6}" srcOrd="0" destOrd="0" presId="urn:microsoft.com/office/officeart/2005/8/layout/orgChart1"/>
    <dgm:cxn modelId="{04CFBFFC-3E02-451B-A2C5-B2772E41E331}" type="presParOf" srcId="{A619173C-FF02-6D4A-893E-E1D426D131B2}" destId="{D27A304C-8931-7745-8E54-C68708910766}" srcOrd="1" destOrd="0" presId="urn:microsoft.com/office/officeart/2005/8/layout/orgChart1"/>
    <dgm:cxn modelId="{120A667C-695E-4410-A175-BAC771FC1BF1}" type="presParOf" srcId="{6A347EB8-8579-C24A-93E2-EF379A74422B}" destId="{E37501CF-0D39-3542-8ABF-FED04F750ED9}" srcOrd="1" destOrd="0" presId="urn:microsoft.com/office/officeart/2005/8/layout/orgChart1"/>
    <dgm:cxn modelId="{D838F7E3-25EB-4E7D-8365-4C67B58FD598}" type="presParOf" srcId="{E37501CF-0D39-3542-8ABF-FED04F750ED9}" destId="{24AADF3D-2CF0-2349-BC7B-0415F0069F40}" srcOrd="0" destOrd="0" presId="urn:microsoft.com/office/officeart/2005/8/layout/orgChart1"/>
    <dgm:cxn modelId="{74391D33-F76B-4978-BDBF-49CDA0C96C6E}" type="presParOf" srcId="{E37501CF-0D39-3542-8ABF-FED04F750ED9}" destId="{DE527283-8EEE-C848-AF06-53C1ADE30BBB}" srcOrd="1" destOrd="0" presId="urn:microsoft.com/office/officeart/2005/8/layout/orgChart1"/>
    <dgm:cxn modelId="{B853FEE9-779B-4B1E-8A16-1A832BAAB226}" type="presParOf" srcId="{DE527283-8EEE-C848-AF06-53C1ADE30BBB}" destId="{67CC3DCE-F852-7748-A219-3FC8F083839C}" srcOrd="0" destOrd="0" presId="urn:microsoft.com/office/officeart/2005/8/layout/orgChart1"/>
    <dgm:cxn modelId="{59F6E818-D02B-4E77-86B6-D1FE71CD04EF}" type="presParOf" srcId="{67CC3DCE-F852-7748-A219-3FC8F083839C}" destId="{9740DBB3-00FB-E649-988C-23D131091495}" srcOrd="0" destOrd="0" presId="urn:microsoft.com/office/officeart/2005/8/layout/orgChart1"/>
    <dgm:cxn modelId="{E63E1C3A-510A-49E4-BC06-1FD7AEB2570B}" type="presParOf" srcId="{67CC3DCE-F852-7748-A219-3FC8F083839C}" destId="{26713F97-9BCA-2848-A868-2E2592BE5F6B}" srcOrd="1" destOrd="0" presId="urn:microsoft.com/office/officeart/2005/8/layout/orgChart1"/>
    <dgm:cxn modelId="{8B8794C9-5D8E-4B83-8E5E-9D321BD9F31D}" type="presParOf" srcId="{DE527283-8EEE-C848-AF06-53C1ADE30BBB}" destId="{A510099B-6E39-BA4F-9780-B4BCA54F421D}" srcOrd="1" destOrd="0" presId="urn:microsoft.com/office/officeart/2005/8/layout/orgChart1"/>
    <dgm:cxn modelId="{4E357427-A4E6-42D3-AF0C-7AF9AAF58831}" type="presParOf" srcId="{DE527283-8EEE-C848-AF06-53C1ADE30BBB}" destId="{3965D364-8DB2-0F48-B2A2-553CA34F4DCE}" srcOrd="2" destOrd="0" presId="urn:microsoft.com/office/officeart/2005/8/layout/orgChart1"/>
    <dgm:cxn modelId="{A4BFBE1D-B008-4244-8C52-4044B8F40E55}" type="presParOf" srcId="{6A347EB8-8579-C24A-93E2-EF379A74422B}" destId="{7F21F150-994B-C94B-B2CB-D22CDF53D851}" srcOrd="2" destOrd="0" presId="urn:microsoft.com/office/officeart/2005/8/layout/orgChart1"/>
    <dgm:cxn modelId="{F9559D1D-55D8-496F-941A-E7D407A7394E}" type="presParOf" srcId="{E6152CCF-426D-8640-8DD2-C269F2EAFF18}" destId="{8A7F166E-8EDF-C54D-8EC7-83CD00AB281E}" srcOrd="2" destOrd="0" presId="urn:microsoft.com/office/officeart/2005/8/layout/orgChart1"/>
    <dgm:cxn modelId="{C661F156-1062-459B-A9A1-53F9BD667118}" type="presParOf" srcId="{289493BF-70C6-6648-83E9-A43D54BBDBD4}" destId="{7AB8DEE8-1F53-0744-BB46-A3355CF24E5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8E2F4-5ACD-294D-AEA0-4E3DF54A849E}">
      <dsp:nvSpPr>
        <dsp:cNvPr id="0" name=""/>
        <dsp:cNvSpPr/>
      </dsp:nvSpPr>
      <dsp:spPr>
        <a:xfrm>
          <a:off x="3207322" y="2411533"/>
          <a:ext cx="188264" cy="577343"/>
        </a:xfrm>
        <a:custGeom>
          <a:avLst/>
          <a:gdLst/>
          <a:ahLst/>
          <a:cxnLst/>
          <a:rect l="0" t="0" r="0" b="0"/>
          <a:pathLst>
            <a:path>
              <a:moveTo>
                <a:pt x="0" y="0"/>
              </a:moveTo>
              <a:lnTo>
                <a:pt x="0" y="577343"/>
              </a:lnTo>
              <a:lnTo>
                <a:pt x="188264" y="57734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1FCB63E-39D2-9842-8092-5EFE18E14243}">
      <dsp:nvSpPr>
        <dsp:cNvPr id="0" name=""/>
        <dsp:cNvSpPr/>
      </dsp:nvSpPr>
      <dsp:spPr>
        <a:xfrm>
          <a:off x="2950028" y="1520416"/>
          <a:ext cx="759331" cy="263569"/>
        </a:xfrm>
        <a:custGeom>
          <a:avLst/>
          <a:gdLst/>
          <a:ahLst/>
          <a:cxnLst/>
          <a:rect l="0" t="0" r="0" b="0"/>
          <a:pathLst>
            <a:path>
              <a:moveTo>
                <a:pt x="0" y="0"/>
              </a:moveTo>
              <a:lnTo>
                <a:pt x="0" y="131784"/>
              </a:lnTo>
              <a:lnTo>
                <a:pt x="759331" y="131784"/>
              </a:lnTo>
              <a:lnTo>
                <a:pt x="759331" y="26356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1B6B90-BC0A-7E4E-B370-9BA894537C7E}">
      <dsp:nvSpPr>
        <dsp:cNvPr id="0" name=""/>
        <dsp:cNvSpPr/>
      </dsp:nvSpPr>
      <dsp:spPr>
        <a:xfrm>
          <a:off x="1688659" y="2411533"/>
          <a:ext cx="188264" cy="577343"/>
        </a:xfrm>
        <a:custGeom>
          <a:avLst/>
          <a:gdLst/>
          <a:ahLst/>
          <a:cxnLst/>
          <a:rect l="0" t="0" r="0" b="0"/>
          <a:pathLst>
            <a:path>
              <a:moveTo>
                <a:pt x="0" y="0"/>
              </a:moveTo>
              <a:lnTo>
                <a:pt x="0" y="577343"/>
              </a:lnTo>
              <a:lnTo>
                <a:pt x="188264" y="57734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24F166A-33CE-AE41-BCEC-221A17931B77}">
      <dsp:nvSpPr>
        <dsp:cNvPr id="0" name=""/>
        <dsp:cNvSpPr/>
      </dsp:nvSpPr>
      <dsp:spPr>
        <a:xfrm>
          <a:off x="2190696" y="1520416"/>
          <a:ext cx="759331" cy="263569"/>
        </a:xfrm>
        <a:custGeom>
          <a:avLst/>
          <a:gdLst/>
          <a:ahLst/>
          <a:cxnLst/>
          <a:rect l="0" t="0" r="0" b="0"/>
          <a:pathLst>
            <a:path>
              <a:moveTo>
                <a:pt x="759331" y="0"/>
              </a:moveTo>
              <a:lnTo>
                <a:pt x="759331" y="131784"/>
              </a:lnTo>
              <a:lnTo>
                <a:pt x="0" y="131784"/>
              </a:lnTo>
              <a:lnTo>
                <a:pt x="0" y="26356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D82666-5733-244C-A5AE-3CB198B75BC3}">
      <dsp:nvSpPr>
        <dsp:cNvPr id="0" name=""/>
        <dsp:cNvSpPr/>
      </dsp:nvSpPr>
      <dsp:spPr>
        <a:xfrm>
          <a:off x="2236093" y="627547"/>
          <a:ext cx="713935" cy="265322"/>
        </a:xfrm>
        <a:custGeom>
          <a:avLst/>
          <a:gdLst/>
          <a:ahLst/>
          <a:cxnLst/>
          <a:rect l="0" t="0" r="0" b="0"/>
          <a:pathLst>
            <a:path>
              <a:moveTo>
                <a:pt x="0" y="0"/>
              </a:moveTo>
              <a:lnTo>
                <a:pt x="0" y="133537"/>
              </a:lnTo>
              <a:lnTo>
                <a:pt x="713935" y="133537"/>
              </a:lnTo>
              <a:lnTo>
                <a:pt x="713935" y="26532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57DE98-DE4B-4946-A48A-3F1BA5BDEC8A}">
      <dsp:nvSpPr>
        <dsp:cNvPr id="0" name=""/>
        <dsp:cNvSpPr/>
      </dsp:nvSpPr>
      <dsp:spPr>
        <a:xfrm>
          <a:off x="1431364" y="627547"/>
          <a:ext cx="804728" cy="265322"/>
        </a:xfrm>
        <a:custGeom>
          <a:avLst/>
          <a:gdLst/>
          <a:ahLst/>
          <a:cxnLst/>
          <a:rect l="0" t="0" r="0" b="0"/>
          <a:pathLst>
            <a:path>
              <a:moveTo>
                <a:pt x="804728" y="0"/>
              </a:moveTo>
              <a:lnTo>
                <a:pt x="804728" y="133537"/>
              </a:lnTo>
              <a:lnTo>
                <a:pt x="0" y="133537"/>
              </a:lnTo>
              <a:lnTo>
                <a:pt x="0" y="26532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090AEE-4EAE-0B49-B447-0E4B61C72260}">
      <dsp:nvSpPr>
        <dsp:cNvPr id="0" name=""/>
        <dsp:cNvSpPr/>
      </dsp:nvSpPr>
      <dsp:spPr>
        <a:xfrm>
          <a:off x="1608546" y="0"/>
          <a:ext cx="1255094" cy="62754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Executive Branch (Powerful President)</a:t>
          </a:r>
          <a:endParaRPr lang="en-US" sz="1200" kern="1200" dirty="0"/>
        </a:p>
      </dsp:txBody>
      <dsp:txXfrm>
        <a:off x="1608546" y="0"/>
        <a:ext cx="1255094" cy="627547"/>
      </dsp:txXfrm>
    </dsp:sp>
    <dsp:sp modelId="{CDE06F90-A97F-C143-B635-4239FFFC4387}">
      <dsp:nvSpPr>
        <dsp:cNvPr id="0" name=""/>
        <dsp:cNvSpPr/>
      </dsp:nvSpPr>
      <dsp:spPr>
        <a:xfrm>
          <a:off x="803817" y="892869"/>
          <a:ext cx="1255094" cy="62754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Judiciary (Federal Courts)</a:t>
          </a:r>
          <a:endParaRPr lang="en-US" sz="1200" kern="1200" dirty="0"/>
        </a:p>
      </dsp:txBody>
      <dsp:txXfrm>
        <a:off x="803817" y="892869"/>
        <a:ext cx="1255094" cy="627547"/>
      </dsp:txXfrm>
    </dsp:sp>
    <dsp:sp modelId="{4E4290FA-2A08-7E45-865F-A28C0008E9B7}">
      <dsp:nvSpPr>
        <dsp:cNvPr id="0" name=""/>
        <dsp:cNvSpPr/>
      </dsp:nvSpPr>
      <dsp:spPr>
        <a:xfrm>
          <a:off x="2322481" y="892869"/>
          <a:ext cx="1255094" cy="62754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Legislative Branch </a:t>
          </a:r>
          <a:endParaRPr lang="en-US" sz="1200" kern="1200" dirty="0"/>
        </a:p>
      </dsp:txBody>
      <dsp:txXfrm>
        <a:off x="2322481" y="892869"/>
        <a:ext cx="1255094" cy="627547"/>
      </dsp:txXfrm>
    </dsp:sp>
    <dsp:sp modelId="{BD9954AF-1D38-8B4E-8AA4-97E932867B0A}">
      <dsp:nvSpPr>
        <dsp:cNvPr id="0" name=""/>
        <dsp:cNvSpPr/>
      </dsp:nvSpPr>
      <dsp:spPr>
        <a:xfrm>
          <a:off x="1563149" y="1783986"/>
          <a:ext cx="1255094" cy="62754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House of Representatives</a:t>
          </a:r>
          <a:endParaRPr lang="en-US" sz="1200" kern="1200" dirty="0"/>
        </a:p>
      </dsp:txBody>
      <dsp:txXfrm>
        <a:off x="1563149" y="1783986"/>
        <a:ext cx="1255094" cy="627547"/>
      </dsp:txXfrm>
    </dsp:sp>
    <dsp:sp modelId="{6E7E9D21-5867-6749-95C9-4C644D6732A9}">
      <dsp:nvSpPr>
        <dsp:cNvPr id="0" name=""/>
        <dsp:cNvSpPr/>
      </dsp:nvSpPr>
      <dsp:spPr>
        <a:xfrm>
          <a:off x="1876923" y="2675103"/>
          <a:ext cx="1255094" cy="62754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 of Reps Based on State Population</a:t>
          </a:r>
          <a:endParaRPr lang="en-US" sz="1200" kern="1200" dirty="0"/>
        </a:p>
      </dsp:txBody>
      <dsp:txXfrm>
        <a:off x="1876923" y="2675103"/>
        <a:ext cx="1255094" cy="627547"/>
      </dsp:txXfrm>
    </dsp:sp>
    <dsp:sp modelId="{74D758CA-DF73-FB49-9C6B-0DC88D2CCA96}">
      <dsp:nvSpPr>
        <dsp:cNvPr id="0" name=""/>
        <dsp:cNvSpPr/>
      </dsp:nvSpPr>
      <dsp:spPr>
        <a:xfrm>
          <a:off x="3081813" y="1783986"/>
          <a:ext cx="1255094" cy="62754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Senate</a:t>
          </a:r>
          <a:endParaRPr lang="en-US" sz="1200" kern="1200" dirty="0"/>
        </a:p>
      </dsp:txBody>
      <dsp:txXfrm>
        <a:off x="3081813" y="1783986"/>
        <a:ext cx="1255094" cy="627547"/>
      </dsp:txXfrm>
    </dsp:sp>
    <dsp:sp modelId="{8A3C6C22-47E0-D246-BEA3-3AC17369D707}">
      <dsp:nvSpPr>
        <dsp:cNvPr id="0" name=""/>
        <dsp:cNvSpPr/>
      </dsp:nvSpPr>
      <dsp:spPr>
        <a:xfrm>
          <a:off x="3395587" y="2675103"/>
          <a:ext cx="1255094" cy="62754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 of Reps Based on State Population</a:t>
          </a:r>
          <a:endParaRPr lang="en-US" sz="1200" kern="1200" dirty="0"/>
        </a:p>
      </dsp:txBody>
      <dsp:txXfrm>
        <a:off x="3395587" y="2675103"/>
        <a:ext cx="1255094" cy="6275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ADF3D-2CF0-2349-BC7B-0415F0069F40}">
      <dsp:nvSpPr>
        <dsp:cNvPr id="0" name=""/>
        <dsp:cNvSpPr/>
      </dsp:nvSpPr>
      <dsp:spPr>
        <a:xfrm>
          <a:off x="3797841" y="2464403"/>
          <a:ext cx="192494" cy="590317"/>
        </a:xfrm>
        <a:custGeom>
          <a:avLst/>
          <a:gdLst/>
          <a:ahLst/>
          <a:cxnLst/>
          <a:rect l="0" t="0" r="0" b="0"/>
          <a:pathLst>
            <a:path>
              <a:moveTo>
                <a:pt x="0" y="0"/>
              </a:moveTo>
              <a:lnTo>
                <a:pt x="0" y="590317"/>
              </a:lnTo>
              <a:lnTo>
                <a:pt x="192494" y="59031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BD6D0C2-D437-7C40-8A6B-2D3BBAF462B6}">
      <dsp:nvSpPr>
        <dsp:cNvPr id="0" name=""/>
        <dsp:cNvSpPr/>
      </dsp:nvSpPr>
      <dsp:spPr>
        <a:xfrm>
          <a:off x="4265441" y="1553261"/>
          <a:ext cx="91440" cy="269492"/>
        </a:xfrm>
        <a:custGeom>
          <a:avLst/>
          <a:gdLst/>
          <a:ahLst/>
          <a:cxnLst/>
          <a:rect l="0" t="0" r="0" b="0"/>
          <a:pathLst>
            <a:path>
              <a:moveTo>
                <a:pt x="45720" y="0"/>
              </a:moveTo>
              <a:lnTo>
                <a:pt x="45720" y="26949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239084F-5905-064A-AF75-310C14526363}">
      <dsp:nvSpPr>
        <dsp:cNvPr id="0" name=""/>
        <dsp:cNvSpPr/>
      </dsp:nvSpPr>
      <dsp:spPr>
        <a:xfrm>
          <a:off x="3534765" y="642119"/>
          <a:ext cx="776395" cy="269492"/>
        </a:xfrm>
        <a:custGeom>
          <a:avLst/>
          <a:gdLst/>
          <a:ahLst/>
          <a:cxnLst/>
          <a:rect l="0" t="0" r="0" b="0"/>
          <a:pathLst>
            <a:path>
              <a:moveTo>
                <a:pt x="0" y="0"/>
              </a:moveTo>
              <a:lnTo>
                <a:pt x="0" y="134746"/>
              </a:lnTo>
              <a:lnTo>
                <a:pt x="776395" y="134746"/>
              </a:lnTo>
              <a:lnTo>
                <a:pt x="776395" y="26949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5B3C76-75F0-974B-8BB4-5945F4ADC10D}">
      <dsp:nvSpPr>
        <dsp:cNvPr id="0" name=""/>
        <dsp:cNvSpPr/>
      </dsp:nvSpPr>
      <dsp:spPr>
        <a:xfrm>
          <a:off x="2758370" y="642119"/>
          <a:ext cx="776395" cy="269492"/>
        </a:xfrm>
        <a:custGeom>
          <a:avLst/>
          <a:gdLst/>
          <a:ahLst/>
          <a:cxnLst/>
          <a:rect l="0" t="0" r="0" b="0"/>
          <a:pathLst>
            <a:path>
              <a:moveTo>
                <a:pt x="776395" y="0"/>
              </a:moveTo>
              <a:lnTo>
                <a:pt x="776395" y="134746"/>
              </a:lnTo>
              <a:lnTo>
                <a:pt x="0" y="134746"/>
              </a:lnTo>
              <a:lnTo>
                <a:pt x="0" y="26949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069055-C437-8F42-8ED9-500F6C02CADE}">
      <dsp:nvSpPr>
        <dsp:cNvPr id="0" name=""/>
        <dsp:cNvSpPr/>
      </dsp:nvSpPr>
      <dsp:spPr>
        <a:xfrm>
          <a:off x="2893116" y="469"/>
          <a:ext cx="1283298" cy="64164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Legislative Branch (unicameral)</a:t>
          </a:r>
          <a:endParaRPr lang="en-US" sz="1500" kern="1200" dirty="0"/>
        </a:p>
      </dsp:txBody>
      <dsp:txXfrm>
        <a:off x="2893116" y="469"/>
        <a:ext cx="1283298" cy="641649"/>
      </dsp:txXfrm>
    </dsp:sp>
    <dsp:sp modelId="{2E4D51CC-091D-2143-BC39-5076E1C8A4A3}">
      <dsp:nvSpPr>
        <dsp:cNvPr id="0" name=""/>
        <dsp:cNvSpPr/>
      </dsp:nvSpPr>
      <dsp:spPr>
        <a:xfrm>
          <a:off x="2116720" y="911611"/>
          <a:ext cx="1283298" cy="64164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 of Reps equal for all states</a:t>
          </a:r>
          <a:endParaRPr lang="en-US" sz="1500" kern="1200" dirty="0"/>
        </a:p>
      </dsp:txBody>
      <dsp:txXfrm>
        <a:off x="2116720" y="911611"/>
        <a:ext cx="1283298" cy="641649"/>
      </dsp:txXfrm>
    </dsp:sp>
    <dsp:sp modelId="{AEDCC99A-3E6E-8349-B573-80B3CF893409}">
      <dsp:nvSpPr>
        <dsp:cNvPr id="0" name=""/>
        <dsp:cNvSpPr/>
      </dsp:nvSpPr>
      <dsp:spPr>
        <a:xfrm>
          <a:off x="3669512" y="911611"/>
          <a:ext cx="1283298" cy="64164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No power to veto state laws</a:t>
          </a:r>
          <a:endParaRPr lang="en-US" sz="1500" kern="1200" dirty="0"/>
        </a:p>
      </dsp:txBody>
      <dsp:txXfrm>
        <a:off x="3669512" y="911611"/>
        <a:ext cx="1283298" cy="641649"/>
      </dsp:txXfrm>
    </dsp:sp>
    <dsp:sp modelId="{3A6D3C7F-95FF-1D44-823A-BB21E14908A6}">
      <dsp:nvSpPr>
        <dsp:cNvPr id="0" name=""/>
        <dsp:cNvSpPr/>
      </dsp:nvSpPr>
      <dsp:spPr>
        <a:xfrm>
          <a:off x="3669512" y="1822753"/>
          <a:ext cx="1283298" cy="64164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Executive Committee</a:t>
          </a:r>
          <a:endParaRPr lang="en-US" sz="1500" kern="1200" dirty="0"/>
        </a:p>
      </dsp:txBody>
      <dsp:txXfrm>
        <a:off x="3669512" y="1822753"/>
        <a:ext cx="1283298" cy="641649"/>
      </dsp:txXfrm>
    </dsp:sp>
    <dsp:sp modelId="{9740DBB3-00FB-E649-988C-23D131091495}">
      <dsp:nvSpPr>
        <dsp:cNvPr id="0" name=""/>
        <dsp:cNvSpPr/>
      </dsp:nvSpPr>
      <dsp:spPr>
        <a:xfrm>
          <a:off x="3990336" y="2733895"/>
          <a:ext cx="1283298" cy="64164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More than one person</a:t>
          </a:r>
          <a:endParaRPr lang="en-US" sz="1500" kern="1200" dirty="0"/>
        </a:p>
      </dsp:txBody>
      <dsp:txXfrm>
        <a:off x="3990336" y="2733895"/>
        <a:ext cx="1283298" cy="64164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78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78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78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FC9EBAB-7425-437E-A2BA-92097B8DFBD8}" type="slidenum">
              <a:rPr lang="en-US"/>
              <a:pPr/>
              <a:t>‹#›</a:t>
            </a:fld>
            <a:endParaRPr lang="en-US"/>
          </a:p>
        </p:txBody>
      </p:sp>
    </p:spTree>
    <p:extLst>
      <p:ext uri="{BB962C8B-B14F-4D97-AF65-F5344CB8AC3E}">
        <p14:creationId xmlns:p14="http://schemas.microsoft.com/office/powerpoint/2010/main" val="14240142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8763000" cy="5943600"/>
            <a:chOff x="0" y="0"/>
            <a:chExt cx="5520" cy="3744"/>
          </a:xfrm>
        </p:grpSpPr>
        <p:sp>
          <p:nvSpPr>
            <p:cNvPr id="5123"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endParaRPr lang="en-US" sz="2400">
                <a:latin typeface="Times New Roman" pitchFamily="18" charset="0"/>
              </a:endParaRPr>
            </a:p>
          </p:txBody>
        </p:sp>
        <p:grpSp>
          <p:nvGrpSpPr>
            <p:cNvPr id="5124" name="Group 4"/>
            <p:cNvGrpSpPr>
              <a:grpSpLocks/>
            </p:cNvGrpSpPr>
            <p:nvPr userDrawn="1"/>
          </p:nvGrpSpPr>
          <p:grpSpPr bwMode="auto">
            <a:xfrm>
              <a:off x="0" y="2208"/>
              <a:ext cx="5520" cy="1536"/>
              <a:chOff x="0" y="2208"/>
              <a:chExt cx="5520" cy="1536"/>
            </a:xfrm>
          </p:grpSpPr>
          <p:sp>
            <p:nvSpPr>
              <p:cNvPr id="5125"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endParaRPr lang="en-US" sz="2400">
                  <a:latin typeface="Times New Roman" pitchFamily="18" charset="0"/>
                </a:endParaRPr>
              </a:p>
            </p:txBody>
          </p:sp>
          <p:sp>
            <p:nvSpPr>
              <p:cNvPr id="5126"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endParaRPr lang="en-US" sz="2400">
                  <a:latin typeface="Times New Roman" pitchFamily="18" charset="0"/>
                </a:endParaRPr>
              </a:p>
            </p:txBody>
          </p:sp>
          <p:sp>
            <p:nvSpPr>
              <p:cNvPr id="5127"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endParaRPr lang="en-US"/>
              </a:p>
            </p:txBody>
          </p:sp>
        </p:grpSp>
        <p:grpSp>
          <p:nvGrpSpPr>
            <p:cNvPr id="5128" name="Group 8"/>
            <p:cNvGrpSpPr>
              <a:grpSpLocks/>
            </p:cNvGrpSpPr>
            <p:nvPr userDrawn="1"/>
          </p:nvGrpSpPr>
          <p:grpSpPr bwMode="auto">
            <a:xfrm>
              <a:off x="400" y="336"/>
              <a:ext cx="5088" cy="192"/>
              <a:chOff x="400" y="336"/>
              <a:chExt cx="5088" cy="192"/>
            </a:xfrm>
          </p:grpSpPr>
          <p:sp>
            <p:nvSpPr>
              <p:cNvPr id="5129"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endParaRPr lang="en-US" sz="2400">
                  <a:latin typeface="Times New Roman" pitchFamily="18" charset="0"/>
                </a:endParaRPr>
              </a:p>
            </p:txBody>
          </p:sp>
          <p:sp>
            <p:nvSpPr>
              <p:cNvPr id="5130"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endParaRPr lang="en-US"/>
              </a:p>
            </p:txBody>
          </p:sp>
        </p:grpSp>
      </p:grpSp>
      <p:sp>
        <p:nvSpPr>
          <p:cNvPr id="5131"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513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5133" name="Rectangle 13"/>
          <p:cNvSpPr>
            <a:spLocks noGrp="1" noChangeArrowheads="1"/>
          </p:cNvSpPr>
          <p:nvPr>
            <p:ph type="dt" sz="half" idx="2"/>
          </p:nvPr>
        </p:nvSpPr>
        <p:spPr>
          <a:xfrm>
            <a:off x="912813" y="6251575"/>
            <a:ext cx="1905000" cy="457200"/>
          </a:xfrm>
        </p:spPr>
        <p:txBody>
          <a:bodyPr/>
          <a:lstStyle>
            <a:lvl1pPr>
              <a:defRPr/>
            </a:lvl1pPr>
          </a:lstStyle>
          <a:p>
            <a:endParaRPr lang="en-US"/>
          </a:p>
        </p:txBody>
      </p:sp>
      <p:sp>
        <p:nvSpPr>
          <p:cNvPr id="5134" name="Rectangle 14"/>
          <p:cNvSpPr>
            <a:spLocks noGrp="1" noChangeArrowheads="1"/>
          </p:cNvSpPr>
          <p:nvPr>
            <p:ph type="ftr" sz="quarter" idx="3"/>
          </p:nvPr>
        </p:nvSpPr>
        <p:spPr>
          <a:xfrm>
            <a:off x="3354388" y="6248400"/>
            <a:ext cx="2895600" cy="457200"/>
          </a:xfrm>
        </p:spPr>
        <p:txBody>
          <a:bodyPr/>
          <a:lstStyle>
            <a:lvl1pPr>
              <a:defRPr/>
            </a:lvl1pPr>
          </a:lstStyle>
          <a:p>
            <a:endParaRPr lang="en-US"/>
          </a:p>
        </p:txBody>
      </p:sp>
      <p:sp>
        <p:nvSpPr>
          <p:cNvPr id="5135" name="Rectangle 15"/>
          <p:cNvSpPr>
            <a:spLocks noGrp="1" noChangeArrowheads="1"/>
          </p:cNvSpPr>
          <p:nvPr>
            <p:ph type="sldNum" sz="quarter" idx="4"/>
          </p:nvPr>
        </p:nvSpPr>
        <p:spPr/>
        <p:txBody>
          <a:bodyPr/>
          <a:lstStyle>
            <a:lvl1pPr>
              <a:defRPr/>
            </a:lvl1pPr>
          </a:lstStyle>
          <a:p>
            <a:fld id="{B96736AC-0613-4B90-9F75-DE2A82CE932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25E4F2-86C8-443C-8EB6-D34E59217F1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1227BB-65D1-49C9-ABB9-0A3C3BCB3D6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914400" y="6251575"/>
            <a:ext cx="1981200" cy="457200"/>
          </a:xfrm>
        </p:spPr>
        <p:txBody>
          <a:bodyPr/>
          <a:lstStyle>
            <a:lvl1pPr>
              <a:defRPr/>
            </a:lvl1pPr>
          </a:lstStyle>
          <a:p>
            <a:endParaRPr lang="en-US"/>
          </a:p>
        </p:txBody>
      </p:sp>
      <p:sp>
        <p:nvSpPr>
          <p:cNvPr id="4" name="Footer Placeholder 3"/>
          <p:cNvSpPr>
            <a:spLocks noGrp="1"/>
          </p:cNvSpPr>
          <p:nvPr>
            <p:ph type="ftr" sz="quarter" idx="11"/>
          </p:nvPr>
        </p:nvSpPr>
        <p:spPr>
          <a:xfrm>
            <a:off x="3352800" y="6248400"/>
            <a:ext cx="29718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fld id="{303C0142-B0E1-427B-A86B-2A97C5494E4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115196-1C6F-4784-83AC-30756D8F10B3}" type="datetimeFigureOut">
              <a:rPr lang="en-US" smtClean="0"/>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Tree>
    <p:extLst>
      <p:ext uri="{BB962C8B-B14F-4D97-AF65-F5344CB8AC3E}">
        <p14:creationId xmlns:p14="http://schemas.microsoft.com/office/powerpoint/2010/main" val="2840599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B6F3C2-2574-4DB8-82E8-CDEE2D9CFA4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774D59-9476-4025-89FE-DF080187EEF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FDBD66-1728-48EC-A022-3167C0E9612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96B0F0D-7B7B-436B-BC81-1F49E3265C8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B4DD8EA-F711-408A-9DC0-C647C94473C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0FCCABA-1760-4D45-9D21-FDB3ABFA934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043CF84-3CAE-45EA-8A80-4D06C00CA41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0B7865-CD5A-4B25-9E0F-B711C8E090D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8686800" cy="4876800"/>
            <a:chOff x="0" y="0"/>
            <a:chExt cx="5472" cy="3072"/>
          </a:xfrm>
        </p:grpSpPr>
        <p:sp>
          <p:nvSpPr>
            <p:cNvPr id="4099"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endParaRPr lang="en-US" sz="2400">
                <a:latin typeface="Times New Roman" pitchFamily="18" charset="0"/>
              </a:endParaRPr>
            </a:p>
          </p:txBody>
        </p:sp>
        <p:grpSp>
          <p:nvGrpSpPr>
            <p:cNvPr id="4100" name="Group 4"/>
            <p:cNvGrpSpPr>
              <a:grpSpLocks/>
            </p:cNvGrpSpPr>
            <p:nvPr/>
          </p:nvGrpSpPr>
          <p:grpSpPr bwMode="auto">
            <a:xfrm>
              <a:off x="240" y="893"/>
              <a:ext cx="5232" cy="115"/>
              <a:chOff x="240" y="893"/>
              <a:chExt cx="5232" cy="115"/>
            </a:xfrm>
          </p:grpSpPr>
          <p:sp>
            <p:nvSpPr>
              <p:cNvPr id="4101"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endParaRPr lang="en-US" sz="2400">
                  <a:latin typeface="Times New Roman" pitchFamily="18" charset="0"/>
                </a:endParaRPr>
              </a:p>
            </p:txBody>
          </p:sp>
          <p:sp>
            <p:nvSpPr>
              <p:cNvPr id="4102"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endParaRPr lang="en-US"/>
              </a:p>
            </p:txBody>
          </p:sp>
        </p:grpSp>
      </p:grpSp>
      <p:sp>
        <p:nvSpPr>
          <p:cNvPr id="4103"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4"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410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410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B858550A-8547-4204-9070-6032066C678C}" type="slidenum">
              <a:rPr lang="en-US"/>
              <a:pPr/>
              <a:t>‹#›</a:t>
            </a:fld>
            <a:endParaRPr lang="en-US"/>
          </a:p>
        </p:txBody>
      </p:sp>
      <p:sp>
        <p:nvSpPr>
          <p:cNvPr id="4108"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0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build="p">
        <p:tmplLst>
          <p:tmpl lvl="1">
            <p:tnLst>
              <p:par>
                <p:cTn presetID="1" presetClass="entr" presetSubtype="0" fill="hold" nodeType="clickEffect">
                  <p:stCondLst>
                    <p:cond delay="0"/>
                  </p:stCondLst>
                  <p:childTnLst>
                    <p:set>
                      <p:cBhvr>
                        <p:cTn dur="1" fill="hold">
                          <p:stCondLst>
                            <p:cond delay="0"/>
                          </p:stCondLst>
                        </p:cTn>
                        <p:tgtEl>
                          <p:spTgt spid="4104"/>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4104"/>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4104"/>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4104"/>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4104"/>
                        </p:tgtEl>
                        <p:attrNameLst>
                          <p:attrName>style.visibility</p:attrName>
                        </p:attrNameLst>
                      </p:cBhvr>
                      <p:to>
                        <p:strVal val="visible"/>
                      </p:to>
                    </p:set>
                  </p:childTnLst>
                </p:cTn>
              </p:par>
            </p:tnLst>
          </p:tmpl>
        </p:tmplLst>
      </p:bldP>
    </p:bld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pitchFamily="18" charset="0"/>
        </a:defRPr>
      </a:lvl2pPr>
      <a:lvl3pPr algn="l" rtl="0" fontAlgn="base">
        <a:spcBef>
          <a:spcPct val="0"/>
        </a:spcBef>
        <a:spcAft>
          <a:spcPct val="0"/>
        </a:spcAft>
        <a:defRPr sz="4200">
          <a:solidFill>
            <a:schemeClr val="tx2"/>
          </a:solidFill>
          <a:latin typeface="Times New Roman" pitchFamily="18" charset="0"/>
        </a:defRPr>
      </a:lvl3pPr>
      <a:lvl4pPr algn="l" rtl="0" fontAlgn="base">
        <a:spcBef>
          <a:spcPct val="0"/>
        </a:spcBef>
        <a:spcAft>
          <a:spcPct val="0"/>
        </a:spcAft>
        <a:defRPr sz="4200">
          <a:solidFill>
            <a:schemeClr val="tx2"/>
          </a:solidFill>
          <a:latin typeface="Times New Roman" pitchFamily="18" charset="0"/>
        </a:defRPr>
      </a:lvl4pPr>
      <a:lvl5pPr algn="l" rtl="0" fontAlgn="base">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jpeg"/><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Constitutional Convention</a:t>
            </a:r>
            <a:endParaRPr lang="en-US" dirty="0"/>
          </a:p>
        </p:txBody>
      </p:sp>
      <p:sp>
        <p:nvSpPr>
          <p:cNvPr id="3" name="Subtitle 2"/>
          <p:cNvSpPr>
            <a:spLocks noGrp="1"/>
          </p:cNvSpPr>
          <p:nvPr>
            <p:ph type="subTitle" idx="1"/>
          </p:nvPr>
        </p:nvSpPr>
        <p:spPr/>
        <p:txBody>
          <a:bodyPr/>
          <a:lstStyle/>
          <a:p>
            <a:r>
              <a:rPr lang="en-US" dirty="0" smtClean="0"/>
              <a:t>September 1787</a:t>
            </a:r>
            <a:endParaRPr lang="en-US" dirty="0"/>
          </a:p>
        </p:txBody>
      </p:sp>
    </p:spTree>
    <p:extLst>
      <p:ext uri="{BB962C8B-B14F-4D97-AF65-F5344CB8AC3E}">
        <p14:creationId xmlns:p14="http://schemas.microsoft.com/office/powerpoint/2010/main" val="463366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672" y="457200"/>
            <a:ext cx="7772400" cy="1143000"/>
          </a:xfrm>
        </p:spPr>
        <p:txBody>
          <a:bodyPr/>
          <a:lstStyle/>
          <a:p>
            <a:r>
              <a:rPr lang="en-US" sz="4400" dirty="0">
                <a:solidFill>
                  <a:schemeClr val="bg2"/>
                </a:solidFill>
              </a:rPr>
              <a:t>I. The Road to the Constitution</a:t>
            </a:r>
            <a:endParaRPr lang="en-US" dirty="0"/>
          </a:p>
        </p:txBody>
      </p:sp>
      <p:sp>
        <p:nvSpPr>
          <p:cNvPr id="3" name="Content Placeholder 2"/>
          <p:cNvSpPr>
            <a:spLocks noGrp="1"/>
          </p:cNvSpPr>
          <p:nvPr>
            <p:ph idx="1"/>
          </p:nvPr>
        </p:nvSpPr>
        <p:spPr/>
        <p:txBody>
          <a:bodyPr/>
          <a:lstStyle/>
          <a:p>
            <a:r>
              <a:rPr lang="en-US" dirty="0"/>
              <a:t>Constitutional Convention, </a:t>
            </a:r>
            <a:r>
              <a:rPr lang="en-US" dirty="0" smtClean="0"/>
              <a:t>1787</a:t>
            </a:r>
          </a:p>
          <a:p>
            <a:pPr lvl="1"/>
            <a:r>
              <a:rPr lang="en-US" dirty="0" smtClean="0"/>
              <a:t>“We have here at present what the French call </a:t>
            </a:r>
            <a:r>
              <a:rPr lang="en-US" i="1" dirty="0" err="1" smtClean="0"/>
              <a:t>une</a:t>
            </a:r>
            <a:r>
              <a:rPr lang="en-US" i="1" dirty="0" smtClean="0"/>
              <a:t> assemble des notable,</a:t>
            </a:r>
            <a:r>
              <a:rPr lang="en-US" dirty="0" smtClean="0"/>
              <a:t> a convention composed of some of the principal people from the several states of our Confederation”…Ben Franklin</a:t>
            </a:r>
          </a:p>
          <a:p>
            <a:pPr lvl="1"/>
            <a:r>
              <a:rPr lang="en-US" i="1" dirty="0" smtClean="0"/>
              <a:t>“an assembly of demi-gods”…</a:t>
            </a:r>
            <a:r>
              <a:rPr lang="en-US" dirty="0" smtClean="0"/>
              <a:t>Thomas Jefferson observing from Paris</a:t>
            </a:r>
            <a:endParaRPr lang="en-US" dirty="0"/>
          </a:p>
        </p:txBody>
      </p:sp>
    </p:spTree>
    <p:extLst>
      <p:ext uri="{BB962C8B-B14F-4D97-AF65-F5344CB8AC3E}">
        <p14:creationId xmlns:p14="http://schemas.microsoft.com/office/powerpoint/2010/main" val="135915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Franklin, Hamilton, Washington</a:t>
            </a:r>
          </a:p>
        </p:txBody>
      </p:sp>
      <p:pic>
        <p:nvPicPr>
          <p:cNvPr id="10244" name="Picture 4"/>
          <p:cNvPicPr>
            <a:picLocks noGrp="1" noChangeAspect="1" noChangeArrowheads="1"/>
          </p:cNvPicPr>
          <p:nvPr>
            <p:ph type="body" idx="1"/>
          </p:nvPr>
        </p:nvPicPr>
        <p:blipFill>
          <a:blip r:embed="rId2" cstate="print"/>
          <a:srcRect/>
          <a:stretch>
            <a:fillRect/>
          </a:stretch>
        </p:blipFill>
        <p:spPr>
          <a:xfrm>
            <a:off x="304800" y="1981200"/>
            <a:ext cx="3303588" cy="4095750"/>
          </a:xfrm>
          <a:noFill/>
          <a:ln/>
        </p:spPr>
      </p:pic>
      <p:pic>
        <p:nvPicPr>
          <p:cNvPr id="10245" name="Picture 5"/>
          <p:cNvPicPr>
            <a:picLocks noChangeAspect="1" noChangeArrowheads="1"/>
          </p:cNvPicPr>
          <p:nvPr/>
        </p:nvPicPr>
        <p:blipFill>
          <a:blip r:embed="rId3" cstate="print"/>
          <a:srcRect/>
          <a:stretch>
            <a:fillRect/>
          </a:stretch>
        </p:blipFill>
        <p:spPr bwMode="auto">
          <a:xfrm>
            <a:off x="3810000" y="1981200"/>
            <a:ext cx="2422525" cy="4171950"/>
          </a:xfrm>
          <a:prstGeom prst="rect">
            <a:avLst/>
          </a:prstGeom>
          <a:noFill/>
          <a:ln w="9525">
            <a:noFill/>
            <a:miter lim="800000"/>
            <a:headEnd/>
            <a:tailEnd/>
          </a:ln>
          <a:effectLst/>
        </p:spPr>
      </p:pic>
      <p:pic>
        <p:nvPicPr>
          <p:cNvPr id="10246" name="Picture 6"/>
          <p:cNvPicPr>
            <a:picLocks noChangeAspect="1" noChangeArrowheads="1"/>
          </p:cNvPicPr>
          <p:nvPr/>
        </p:nvPicPr>
        <p:blipFill>
          <a:blip r:embed="rId4" cstate="print"/>
          <a:srcRect/>
          <a:stretch>
            <a:fillRect/>
          </a:stretch>
        </p:blipFill>
        <p:spPr bwMode="auto">
          <a:xfrm>
            <a:off x="6324600" y="2209800"/>
            <a:ext cx="2686050" cy="3924300"/>
          </a:xfrm>
          <a:prstGeom prst="rect">
            <a:avLst/>
          </a:prstGeom>
          <a:noFill/>
          <a:ln w="9525">
            <a:noFill/>
            <a:miter lim="800000"/>
            <a:headEnd/>
            <a:tailEnd/>
          </a:ln>
          <a:effectLst/>
        </p:spPr>
      </p:pic>
    </p:spTree>
    <p:extLst>
      <p:ext uri="{BB962C8B-B14F-4D97-AF65-F5344CB8AC3E}">
        <p14:creationId xmlns:p14="http://schemas.microsoft.com/office/powerpoint/2010/main" val="1068231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Brinkley-James Madison</a:t>
            </a:r>
            <a:endParaRPr lang="en-US" dirty="0"/>
          </a:p>
        </p:txBody>
      </p:sp>
      <p:sp>
        <p:nvSpPr>
          <p:cNvPr id="5" name="Content Placeholder 4"/>
          <p:cNvSpPr>
            <a:spLocks noGrp="1"/>
          </p:cNvSpPr>
          <p:nvPr>
            <p:ph idx="1"/>
          </p:nvPr>
        </p:nvSpPr>
        <p:spPr>
          <a:xfrm>
            <a:off x="381000" y="1600200"/>
            <a:ext cx="4579674" cy="4530725"/>
          </a:xfrm>
        </p:spPr>
        <p:txBody>
          <a:bodyPr/>
          <a:lstStyle/>
          <a:p>
            <a:r>
              <a:rPr lang="en-US" sz="2400" dirty="0" smtClean="0"/>
              <a:t>What were the two important philosophical questions that Madison helped answer at the Constitutional Convention?  How were they answered?</a:t>
            </a:r>
          </a:p>
          <a:p>
            <a:pPr lvl="1"/>
            <a:r>
              <a:rPr lang="en-US" sz="2400" dirty="0" smtClean="0"/>
              <a:t>Where did ultimate </a:t>
            </a:r>
            <a:r>
              <a:rPr lang="en-US" sz="2400" i="1" dirty="0" smtClean="0"/>
              <a:t>sovereignty lie between a national government and a state government?</a:t>
            </a:r>
          </a:p>
          <a:p>
            <a:pPr lvl="1"/>
            <a:r>
              <a:rPr lang="en-US" sz="2400" i="1" dirty="0" smtClean="0"/>
              <a:t>How can the new government avoid concentrated authority?</a:t>
            </a:r>
            <a:endParaRPr lang="en-US" sz="2400" i="1" dirty="0"/>
          </a:p>
        </p:txBody>
      </p:sp>
      <p:pic>
        <p:nvPicPr>
          <p:cNvPr id="6" name="Content Placeholder 3"/>
          <p:cNvPicPr>
            <a:picLocks noChangeAspect="1"/>
          </p:cNvPicPr>
          <p:nvPr/>
        </p:nvPicPr>
        <p:blipFill>
          <a:blip r:embed="rId2"/>
          <a:stretch>
            <a:fillRect/>
          </a:stretch>
        </p:blipFill>
        <p:spPr bwMode="auto">
          <a:xfrm>
            <a:off x="4960674" y="1600199"/>
            <a:ext cx="3726126" cy="4530725"/>
          </a:xfrm>
          <a:prstGeom prst="rect">
            <a:avLst/>
          </a:prstGeom>
          <a:noFill/>
          <a:ln w="9525">
            <a:noFill/>
            <a:miter lim="800000"/>
            <a:headEnd/>
            <a:tailEnd/>
          </a:ln>
          <a:effectLst/>
        </p:spPr>
      </p:pic>
    </p:spTree>
    <p:extLst>
      <p:ext uri="{BB962C8B-B14F-4D97-AF65-F5344CB8AC3E}">
        <p14:creationId xmlns:p14="http://schemas.microsoft.com/office/powerpoint/2010/main" val="267469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The Road to the Constitution</a:t>
            </a:r>
            <a:endParaRPr lang="en-US" dirty="0"/>
          </a:p>
        </p:txBody>
      </p:sp>
      <p:sp>
        <p:nvSpPr>
          <p:cNvPr id="3" name="Content Placeholder 2"/>
          <p:cNvSpPr>
            <a:spLocks noGrp="1"/>
          </p:cNvSpPr>
          <p:nvPr>
            <p:ph idx="1"/>
          </p:nvPr>
        </p:nvSpPr>
        <p:spPr/>
        <p:txBody>
          <a:bodyPr/>
          <a:lstStyle/>
          <a:p>
            <a:r>
              <a:rPr lang="en-US" dirty="0" smtClean="0"/>
              <a:t>George Washington</a:t>
            </a:r>
          </a:p>
          <a:p>
            <a:pPr lvl="1"/>
            <a:r>
              <a:rPr lang="en-US" dirty="0" smtClean="0"/>
              <a:t>Most prominent “demi-god”</a:t>
            </a:r>
          </a:p>
          <a:p>
            <a:pPr lvl="1"/>
            <a:r>
              <a:rPr lang="en-US" dirty="0"/>
              <a:t>A</a:t>
            </a:r>
            <a:r>
              <a:rPr lang="en-US" dirty="0" smtClean="0"/>
              <a:t>rrived in Philadelphia on May 13</a:t>
            </a:r>
          </a:p>
          <a:p>
            <a:pPr lvl="1"/>
            <a:r>
              <a:rPr lang="en-US" dirty="0" smtClean="0"/>
              <a:t>Senior officers of the continental army and citizens on horseback greeted him on the outskirts of the city and formed an escort</a:t>
            </a:r>
          </a:p>
          <a:p>
            <a:pPr lvl="1"/>
            <a:r>
              <a:rPr lang="en-US" dirty="0" smtClean="0"/>
              <a:t>Guns fired a salute and the bells of Christ Church rang out</a:t>
            </a:r>
          </a:p>
          <a:p>
            <a:pPr lvl="1"/>
            <a:r>
              <a:rPr lang="en-US" dirty="0" smtClean="0"/>
              <a:t>55 years old; suffered from rheumatism</a:t>
            </a:r>
          </a:p>
          <a:p>
            <a:pPr lvl="1"/>
            <a:r>
              <a:rPr lang="en-US" dirty="0" smtClean="0"/>
              <a:t>Did not want to risk his reputation in an effort that might be doomed to fail</a:t>
            </a:r>
          </a:p>
        </p:txBody>
      </p:sp>
    </p:spTree>
    <p:extLst>
      <p:ext uri="{BB962C8B-B14F-4D97-AF65-F5344CB8AC3E}">
        <p14:creationId xmlns:p14="http://schemas.microsoft.com/office/powerpoint/2010/main" val="288582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The Road to the Constitution</a:t>
            </a:r>
            <a:endParaRPr lang="en-US" dirty="0"/>
          </a:p>
        </p:txBody>
      </p:sp>
      <p:sp>
        <p:nvSpPr>
          <p:cNvPr id="3" name="Content Placeholder 2"/>
          <p:cNvSpPr>
            <a:spLocks noGrp="1"/>
          </p:cNvSpPr>
          <p:nvPr>
            <p:ph idx="1"/>
          </p:nvPr>
        </p:nvSpPr>
        <p:spPr>
          <a:xfrm>
            <a:off x="533400" y="1600200"/>
            <a:ext cx="8458200" cy="4953000"/>
          </a:xfrm>
        </p:spPr>
        <p:txBody>
          <a:bodyPr/>
          <a:lstStyle/>
          <a:p>
            <a:r>
              <a:rPr lang="en-US" dirty="0" smtClean="0"/>
              <a:t>George Washington</a:t>
            </a:r>
          </a:p>
          <a:p>
            <a:pPr lvl="1"/>
            <a:r>
              <a:rPr lang="en-US" sz="2200" dirty="0" smtClean="0"/>
              <a:t>Had resigned his military commission in December 1783; intent on retirement</a:t>
            </a:r>
          </a:p>
          <a:p>
            <a:pPr lvl="1"/>
            <a:r>
              <a:rPr lang="en-US" sz="2200" dirty="0" smtClean="0"/>
              <a:t>Friends urged him to come to Philadelphia to lend his influence and prestige to the convention</a:t>
            </a:r>
          </a:p>
          <a:p>
            <a:pPr lvl="1"/>
            <a:r>
              <a:rPr lang="en-US" sz="2200" dirty="0" smtClean="0"/>
              <a:t>Washington thought that a refusal to go would be interpreted as his rejection of the convention</a:t>
            </a:r>
          </a:p>
          <a:p>
            <a:pPr lvl="1"/>
            <a:r>
              <a:rPr lang="en-US" sz="2200" dirty="0" smtClean="0"/>
              <a:t>Decided to go out of a sense of duty</a:t>
            </a:r>
          </a:p>
          <a:p>
            <a:pPr lvl="1"/>
            <a:r>
              <a:rPr lang="en-US" sz="2200" dirty="0" smtClean="0"/>
              <a:t>No one doubted that he would be elected the presiding officer of the convention</a:t>
            </a:r>
          </a:p>
          <a:p>
            <a:pPr lvl="1"/>
            <a:r>
              <a:rPr lang="en-US" sz="2200" dirty="0" smtClean="0"/>
              <a:t>Motion made by Robert Morris of Pennsylvania and seconded by John Rutledge from South Carolina</a:t>
            </a:r>
          </a:p>
          <a:p>
            <a:pPr lvl="1"/>
            <a:r>
              <a:rPr lang="en-US" sz="2200" dirty="0" smtClean="0"/>
              <a:t>Voted on unanimously</a:t>
            </a:r>
          </a:p>
        </p:txBody>
      </p:sp>
    </p:spTree>
    <p:extLst>
      <p:ext uri="{BB962C8B-B14F-4D97-AF65-F5344CB8AC3E}">
        <p14:creationId xmlns:p14="http://schemas.microsoft.com/office/powerpoint/2010/main" val="359910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The Road to the Constitution</a:t>
            </a:r>
            <a:endParaRPr lang="en-US" dirty="0"/>
          </a:p>
        </p:txBody>
      </p:sp>
      <p:sp>
        <p:nvSpPr>
          <p:cNvPr id="3" name="Content Placeholder 2"/>
          <p:cNvSpPr>
            <a:spLocks noGrp="1"/>
          </p:cNvSpPr>
          <p:nvPr>
            <p:ph idx="1"/>
          </p:nvPr>
        </p:nvSpPr>
        <p:spPr/>
        <p:txBody>
          <a:bodyPr/>
          <a:lstStyle/>
          <a:p>
            <a:r>
              <a:rPr lang="en-US" dirty="0" smtClean="0"/>
              <a:t>James Madison</a:t>
            </a:r>
          </a:p>
          <a:p>
            <a:pPr lvl="1"/>
            <a:r>
              <a:rPr lang="en-US" dirty="0" smtClean="0"/>
              <a:t>First of the Virginia delegation to arrive in Philadelphia on May 3, 1787 from New York, where he had been serving in Congress</a:t>
            </a:r>
          </a:p>
          <a:p>
            <a:pPr lvl="1"/>
            <a:r>
              <a:rPr lang="en-US" dirty="0" smtClean="0"/>
              <a:t>36 years old from Montpelier in Orange County, Virginia</a:t>
            </a:r>
          </a:p>
          <a:p>
            <a:pPr lvl="1"/>
            <a:r>
              <a:rPr lang="en-US" dirty="0" smtClean="0"/>
              <a:t>Slight man, 5-6, shy and bookish</a:t>
            </a:r>
          </a:p>
          <a:p>
            <a:pPr lvl="1"/>
            <a:r>
              <a:rPr lang="en-US" dirty="0" smtClean="0"/>
              <a:t>Close friend of Thomas Jefferson</a:t>
            </a:r>
          </a:p>
          <a:p>
            <a:pPr lvl="1"/>
            <a:r>
              <a:rPr lang="en-US" dirty="0" smtClean="0"/>
              <a:t>What we know about the convention comes from Madison’s meticulous notes</a:t>
            </a:r>
            <a:endParaRPr lang="en-US" dirty="0"/>
          </a:p>
        </p:txBody>
      </p:sp>
    </p:spTree>
    <p:extLst>
      <p:ext uri="{BB962C8B-B14F-4D97-AF65-F5344CB8AC3E}">
        <p14:creationId xmlns:p14="http://schemas.microsoft.com/office/powerpoint/2010/main" val="395962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The Road to the Constitution</a:t>
            </a:r>
            <a:endParaRPr lang="en-US" dirty="0"/>
          </a:p>
        </p:txBody>
      </p:sp>
      <p:sp>
        <p:nvSpPr>
          <p:cNvPr id="3" name="Content Placeholder 2"/>
          <p:cNvSpPr>
            <a:spLocks noGrp="1"/>
          </p:cNvSpPr>
          <p:nvPr>
            <p:ph idx="1"/>
          </p:nvPr>
        </p:nvSpPr>
        <p:spPr/>
        <p:txBody>
          <a:bodyPr/>
          <a:lstStyle/>
          <a:p>
            <a:r>
              <a:rPr lang="en-US" dirty="0" smtClean="0"/>
              <a:t>Benjamin Franklin	</a:t>
            </a:r>
          </a:p>
          <a:p>
            <a:pPr lvl="1"/>
            <a:r>
              <a:rPr lang="en-US" dirty="0" smtClean="0"/>
              <a:t>81 years old and suffering from gout and gall stones that made it impossible for him to walk</a:t>
            </a:r>
          </a:p>
          <a:p>
            <a:pPr lvl="1"/>
            <a:r>
              <a:rPr lang="en-US" dirty="0" smtClean="0"/>
              <a:t>Had returned in 1785 from Paris where he had been an American minister; planned to retire</a:t>
            </a:r>
          </a:p>
          <a:p>
            <a:pPr lvl="1"/>
            <a:r>
              <a:rPr lang="en-US" dirty="0" smtClean="0"/>
              <a:t>Members of the Supreme Executive Council of Pennsylvania asked him to accept the post of president (governor)</a:t>
            </a:r>
          </a:p>
          <a:p>
            <a:pPr lvl="1"/>
            <a:r>
              <a:rPr lang="en-US" dirty="0" smtClean="0"/>
              <a:t>In late March 1787 he accepted a commission to attend the constitutional convention in his hometown</a:t>
            </a:r>
          </a:p>
        </p:txBody>
      </p:sp>
    </p:spTree>
    <p:extLst>
      <p:ext uri="{BB962C8B-B14F-4D97-AF65-F5344CB8AC3E}">
        <p14:creationId xmlns:p14="http://schemas.microsoft.com/office/powerpoint/2010/main" val="41830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The Road to the Constitution</a:t>
            </a:r>
            <a:endParaRPr lang="en-US" dirty="0"/>
          </a:p>
        </p:txBody>
      </p:sp>
      <p:sp>
        <p:nvSpPr>
          <p:cNvPr id="3" name="Content Placeholder 2"/>
          <p:cNvSpPr>
            <a:spLocks noGrp="1"/>
          </p:cNvSpPr>
          <p:nvPr>
            <p:ph idx="1"/>
          </p:nvPr>
        </p:nvSpPr>
        <p:spPr>
          <a:xfrm>
            <a:off x="609600" y="1828800"/>
            <a:ext cx="5105400" cy="4530725"/>
          </a:xfrm>
        </p:spPr>
        <p:txBody>
          <a:bodyPr/>
          <a:lstStyle/>
          <a:p>
            <a:r>
              <a:rPr lang="en-US" sz="2000" dirty="0" smtClean="0"/>
              <a:t>The men not there</a:t>
            </a:r>
          </a:p>
          <a:p>
            <a:pPr lvl="1"/>
            <a:r>
              <a:rPr lang="en-US" sz="2000" dirty="0" smtClean="0"/>
              <a:t>John Adams was American minister in London</a:t>
            </a:r>
          </a:p>
          <a:p>
            <a:pPr lvl="1"/>
            <a:r>
              <a:rPr lang="en-US" sz="2000" dirty="0" smtClean="0"/>
              <a:t>Thomas Jefferson was American minister in Paris</a:t>
            </a:r>
          </a:p>
          <a:p>
            <a:pPr lvl="1"/>
            <a:r>
              <a:rPr lang="en-US" sz="2000" dirty="0" smtClean="0"/>
              <a:t>Both men’s presence was felt:</a:t>
            </a:r>
          </a:p>
          <a:p>
            <a:pPr lvl="2"/>
            <a:r>
              <a:rPr lang="en-US" sz="2000" dirty="0" smtClean="0"/>
              <a:t>Adams had recently published A Defense of the Constitutions of Government in the United States</a:t>
            </a:r>
          </a:p>
          <a:p>
            <a:pPr lvl="2"/>
            <a:r>
              <a:rPr lang="en-US" sz="2000" dirty="0" smtClean="0"/>
              <a:t>Jefferson exchanged letters with Madison and sent him books on constitutional theory and history</a:t>
            </a:r>
            <a:endParaRPr lang="en-US" sz="2000" dirty="0"/>
          </a:p>
        </p:txBody>
      </p:sp>
      <p:pic>
        <p:nvPicPr>
          <p:cNvPr id="4" name="Picture 3"/>
          <p:cNvPicPr>
            <a:picLocks noChangeAspect="1"/>
          </p:cNvPicPr>
          <p:nvPr/>
        </p:nvPicPr>
        <p:blipFill>
          <a:blip r:embed="rId2"/>
          <a:stretch>
            <a:fillRect/>
          </a:stretch>
        </p:blipFill>
        <p:spPr>
          <a:xfrm>
            <a:off x="5943600" y="1938545"/>
            <a:ext cx="2143125" cy="2143125"/>
          </a:xfrm>
          <a:prstGeom prst="rect">
            <a:avLst/>
          </a:prstGeom>
        </p:spPr>
      </p:pic>
      <p:pic>
        <p:nvPicPr>
          <p:cNvPr id="5" name="Picture 4"/>
          <p:cNvPicPr>
            <a:picLocks noChangeAspect="1"/>
          </p:cNvPicPr>
          <p:nvPr/>
        </p:nvPicPr>
        <p:blipFill>
          <a:blip r:embed="rId3"/>
          <a:stretch>
            <a:fillRect/>
          </a:stretch>
        </p:blipFill>
        <p:spPr>
          <a:xfrm>
            <a:off x="6927486" y="4343400"/>
            <a:ext cx="1676400" cy="2356273"/>
          </a:xfrm>
          <a:prstGeom prst="rect">
            <a:avLst/>
          </a:prstGeom>
        </p:spPr>
      </p:pic>
    </p:spTree>
    <p:extLst>
      <p:ext uri="{BB962C8B-B14F-4D97-AF65-F5344CB8AC3E}">
        <p14:creationId xmlns:p14="http://schemas.microsoft.com/office/powerpoint/2010/main" val="184835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800" dirty="0" smtClean="0">
                <a:solidFill>
                  <a:schemeClr val="bg2"/>
                </a:solidFill>
              </a:rPr>
              <a:t>I</a:t>
            </a:r>
            <a:r>
              <a:rPr lang="en-US" sz="3800" dirty="0">
                <a:solidFill>
                  <a:schemeClr val="bg2"/>
                </a:solidFill>
              </a:rPr>
              <a:t>. The Road to the Constitution</a:t>
            </a:r>
          </a:p>
        </p:txBody>
      </p:sp>
      <p:sp>
        <p:nvSpPr>
          <p:cNvPr id="7171" name="Rectangle 3"/>
          <p:cNvSpPr>
            <a:spLocks noGrp="1" noChangeArrowheads="1"/>
          </p:cNvSpPr>
          <p:nvPr>
            <p:ph type="body" idx="1"/>
          </p:nvPr>
        </p:nvSpPr>
        <p:spPr>
          <a:xfrm>
            <a:off x="609600" y="1295400"/>
            <a:ext cx="7772400" cy="5368925"/>
          </a:xfrm>
        </p:spPr>
        <p:txBody>
          <a:bodyPr/>
          <a:lstStyle/>
          <a:p>
            <a:pPr>
              <a:lnSpc>
                <a:spcPct val="90000"/>
              </a:lnSpc>
            </a:pPr>
            <a:endParaRPr lang="en-US" sz="2400" dirty="0"/>
          </a:p>
          <a:p>
            <a:pPr>
              <a:lnSpc>
                <a:spcPct val="90000"/>
              </a:lnSpc>
            </a:pPr>
            <a:r>
              <a:rPr lang="en-US" sz="2400" dirty="0" smtClean="0"/>
              <a:t>The </a:t>
            </a:r>
            <a:r>
              <a:rPr lang="en-US" sz="2400" dirty="0"/>
              <a:t>Constitutional Convention (May-September </a:t>
            </a:r>
            <a:r>
              <a:rPr lang="en-US" sz="2400" dirty="0" smtClean="0"/>
              <a:t>1787, Philadelphia)</a:t>
            </a:r>
            <a:endParaRPr lang="en-US" sz="2400" dirty="0"/>
          </a:p>
          <a:p>
            <a:pPr lvl="1">
              <a:lnSpc>
                <a:spcPct val="90000"/>
              </a:lnSpc>
            </a:pPr>
            <a:r>
              <a:rPr lang="en-US" sz="2400" dirty="0" smtClean="0"/>
              <a:t>A </a:t>
            </a:r>
            <a:r>
              <a:rPr lang="en-US" sz="2400" dirty="0"/>
              <a:t>total of 55 delegates from 12 states were in attendance</a:t>
            </a:r>
          </a:p>
          <a:p>
            <a:pPr lvl="1">
              <a:lnSpc>
                <a:spcPct val="90000"/>
              </a:lnSpc>
            </a:pPr>
            <a:r>
              <a:rPr lang="en-US" sz="2400" dirty="0" smtClean="0"/>
              <a:t>Rhode </a:t>
            </a:r>
            <a:r>
              <a:rPr lang="en-US" sz="2400" dirty="0"/>
              <a:t>Island sent no delegate because it opposed a stronger central government (beginnings of conflict between large and small </a:t>
            </a:r>
            <a:r>
              <a:rPr lang="en-US" sz="2400" dirty="0" smtClean="0"/>
              <a:t>states)</a:t>
            </a:r>
          </a:p>
          <a:p>
            <a:pPr lvl="1">
              <a:lnSpc>
                <a:spcPct val="90000"/>
              </a:lnSpc>
            </a:pPr>
            <a:r>
              <a:rPr lang="en-US" sz="2400" dirty="0" smtClean="0"/>
              <a:t>Original </a:t>
            </a:r>
            <a:r>
              <a:rPr lang="en-US" sz="2400" dirty="0"/>
              <a:t>intent was to revise the Articles of </a:t>
            </a:r>
            <a:r>
              <a:rPr lang="en-US" sz="2400" dirty="0" smtClean="0"/>
              <a:t>Confederation</a:t>
            </a:r>
          </a:p>
          <a:p>
            <a:pPr lvl="1">
              <a:lnSpc>
                <a:spcPct val="90000"/>
              </a:lnSpc>
            </a:pPr>
            <a:r>
              <a:rPr lang="en-US" sz="2400" dirty="0" smtClean="0"/>
              <a:t>Quickly </a:t>
            </a:r>
            <a:r>
              <a:rPr lang="en-US" sz="2400" dirty="0"/>
              <a:t>realized that the Articles were not worth saving; began to develop a new document— </a:t>
            </a:r>
            <a:r>
              <a:rPr lang="en-US" sz="2400" b="1" dirty="0"/>
              <a:t>The Constitution</a:t>
            </a:r>
            <a:r>
              <a:rPr lang="en-US" sz="2400" dirty="0"/>
              <a:t> —that would set up a central </a:t>
            </a:r>
            <a:r>
              <a:rPr lang="en-US" sz="2400" dirty="0" smtClean="0"/>
              <a:t>government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anim calcmode="lin" valueType="num">
                                      <p:cBhvr additive="base">
                                        <p:cTn id="11"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anim calcmode="lin" valueType="num">
                                      <p:cBhvr additive="base">
                                        <p:cTn id="1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 calcmode="lin" valueType="num">
                                      <p:cBhvr additive="base">
                                        <p:cTn id="2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anim calcmode="lin" valueType="num">
                                      <p:cBhvr additive="base">
                                        <p:cTn id="2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800" dirty="0" smtClean="0">
                <a:solidFill>
                  <a:schemeClr val="bg2"/>
                </a:solidFill>
              </a:rPr>
              <a:t>I</a:t>
            </a:r>
            <a:r>
              <a:rPr lang="en-US" sz="3800" dirty="0">
                <a:solidFill>
                  <a:schemeClr val="bg2"/>
                </a:solidFill>
              </a:rPr>
              <a:t>. The Road to the Constitution</a:t>
            </a:r>
          </a:p>
        </p:txBody>
      </p:sp>
      <p:sp>
        <p:nvSpPr>
          <p:cNvPr id="7171" name="Rectangle 3"/>
          <p:cNvSpPr>
            <a:spLocks noGrp="1" noChangeArrowheads="1"/>
          </p:cNvSpPr>
          <p:nvPr>
            <p:ph type="body" idx="1"/>
          </p:nvPr>
        </p:nvSpPr>
        <p:spPr>
          <a:xfrm>
            <a:off x="609600" y="1295400"/>
            <a:ext cx="7772400" cy="5368925"/>
          </a:xfrm>
        </p:spPr>
        <p:txBody>
          <a:bodyPr/>
          <a:lstStyle/>
          <a:p>
            <a:pPr>
              <a:lnSpc>
                <a:spcPct val="90000"/>
              </a:lnSpc>
            </a:pPr>
            <a:endParaRPr lang="en-US" sz="2400" dirty="0"/>
          </a:p>
          <a:p>
            <a:pPr>
              <a:lnSpc>
                <a:spcPct val="90000"/>
              </a:lnSpc>
            </a:pPr>
            <a:r>
              <a:rPr lang="en-US" sz="2400" dirty="0" smtClean="0"/>
              <a:t>The </a:t>
            </a:r>
            <a:r>
              <a:rPr lang="en-US" sz="2400" dirty="0"/>
              <a:t>Constitutional Convention (May-September </a:t>
            </a:r>
            <a:r>
              <a:rPr lang="en-US" sz="2400" dirty="0" smtClean="0"/>
              <a:t>1787, Philadelphia)</a:t>
            </a:r>
            <a:endParaRPr lang="en-US" sz="2400" dirty="0"/>
          </a:p>
          <a:p>
            <a:pPr lvl="1">
              <a:lnSpc>
                <a:spcPct val="90000"/>
              </a:lnSpc>
            </a:pPr>
            <a:r>
              <a:rPr lang="en-US" sz="2400" dirty="0" smtClean="0"/>
              <a:t>Ruled that “nothing spoken in the House be printed, or otherwise published, or communicated without leave.”</a:t>
            </a:r>
          </a:p>
          <a:p>
            <a:pPr lvl="1">
              <a:lnSpc>
                <a:spcPct val="90000"/>
              </a:lnSpc>
            </a:pPr>
            <a:r>
              <a:rPr lang="en-US" sz="2400" dirty="0" smtClean="0"/>
              <a:t>Armed sentries were posted in the hall just outside the assembly room and on the street outside the State House.</a:t>
            </a:r>
          </a:p>
          <a:p>
            <a:pPr lvl="1">
              <a:lnSpc>
                <a:spcPct val="90000"/>
              </a:lnSpc>
            </a:pPr>
            <a:r>
              <a:rPr lang="en-US" sz="2400" dirty="0" smtClean="0"/>
              <a:t>A few delegates kept private records anyway; best record came from James Madison</a:t>
            </a:r>
          </a:p>
          <a:p>
            <a:pPr lvl="1">
              <a:lnSpc>
                <a:spcPct val="90000"/>
              </a:lnSpc>
            </a:pPr>
            <a:r>
              <a:rPr lang="en-US" sz="2400" dirty="0" smtClean="0"/>
              <a:t>Madison’s notes would be published </a:t>
            </a:r>
            <a:r>
              <a:rPr lang="en-US" sz="2400" dirty="0"/>
              <a:t>in 1840; used by historians and constitutionalists to determine the intent of the founding fathers in framing the constitution</a:t>
            </a:r>
          </a:p>
          <a:p>
            <a:pPr lvl="1">
              <a:lnSpc>
                <a:spcPct val="90000"/>
              </a:lnSpc>
            </a:pPr>
            <a:endParaRPr lang="en-US" sz="2000" dirty="0"/>
          </a:p>
          <a:p>
            <a:pPr>
              <a:lnSpc>
                <a:spcPct val="90000"/>
              </a:lnSpc>
            </a:pPr>
            <a:endParaRPr lang="en-US" sz="2400" dirty="0"/>
          </a:p>
        </p:txBody>
      </p:sp>
    </p:spTree>
    <p:extLst>
      <p:ext uri="{BB962C8B-B14F-4D97-AF65-F5344CB8AC3E}">
        <p14:creationId xmlns:p14="http://schemas.microsoft.com/office/powerpoint/2010/main" val="390719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anim calcmode="lin" valueType="num">
                                      <p:cBhvr additive="base">
                                        <p:cTn id="11"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 calcmode="lin" valueType="num">
                                      <p:cBhvr additive="base">
                                        <p:cTn id="17"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anim calcmode="lin" valueType="num">
                                      <p:cBhvr additive="base">
                                        <p:cTn id="2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171">
                                            <p:txEl>
                                              <p:pRg st="5" end="5"/>
                                            </p:txEl>
                                          </p:spTgt>
                                        </p:tgtEl>
                                        <p:attrNameLst>
                                          <p:attrName>style.visibility</p:attrName>
                                        </p:attrNameLst>
                                      </p:cBhvr>
                                      <p:to>
                                        <p:strVal val="visible"/>
                                      </p:to>
                                    </p:set>
                                    <p:anim calcmode="lin" valueType="num">
                                      <p:cBhvr additive="base">
                                        <p:cTn id="29"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Assignment A:</a:t>
            </a:r>
            <a:endParaRPr lang="en-US" dirty="0"/>
          </a:p>
        </p:txBody>
      </p:sp>
      <p:sp>
        <p:nvSpPr>
          <p:cNvPr id="3" name="Content Placeholder 2"/>
          <p:cNvSpPr>
            <a:spLocks noGrp="1"/>
          </p:cNvSpPr>
          <p:nvPr>
            <p:ph idx="1"/>
          </p:nvPr>
        </p:nvSpPr>
        <p:spPr/>
        <p:txBody>
          <a:bodyPr/>
          <a:lstStyle/>
          <a:p>
            <a:r>
              <a:rPr lang="en-US" dirty="0" smtClean="0"/>
              <a:t>While reviewing this presentation, complete the following assignments individually:</a:t>
            </a:r>
          </a:p>
          <a:p>
            <a:pPr marL="971550" lvl="1" indent="-514350">
              <a:buFont typeface="+mj-lt"/>
              <a:buAutoNum type="alphaUcPeriod"/>
            </a:pPr>
            <a:r>
              <a:rPr lang="en-US" dirty="0" smtClean="0"/>
              <a:t>Fill in the Constitutional Compromises graphic organizer</a:t>
            </a:r>
          </a:p>
          <a:p>
            <a:pPr marL="971550" lvl="1" indent="-514350">
              <a:buFont typeface="+mj-lt"/>
              <a:buAutoNum type="alphaUcPeriod"/>
            </a:pPr>
            <a:r>
              <a:rPr lang="en-US" dirty="0" smtClean="0"/>
              <a:t>On the back of the graphic organizer, answer the following questions:</a:t>
            </a:r>
          </a:p>
          <a:p>
            <a:pPr marL="1371600" lvl="2" indent="-457200">
              <a:buFont typeface="+mj-lt"/>
              <a:buAutoNum type="arabicPeriod"/>
            </a:pPr>
            <a:r>
              <a:rPr lang="en-US" dirty="0" smtClean="0"/>
              <a:t>Demographically, who were the delegates at the convention?</a:t>
            </a:r>
          </a:p>
          <a:p>
            <a:pPr marL="1371600" lvl="2" indent="-457200">
              <a:buFont typeface="+mj-lt"/>
              <a:buAutoNum type="arabicPeriod"/>
            </a:pPr>
            <a:r>
              <a:rPr lang="en-US" dirty="0" smtClean="0"/>
              <a:t>Whose argument was better justified-the Federalists or Anti-Federalists?  Explain your answer.</a:t>
            </a:r>
            <a:endParaRPr lang="en-US" dirty="0"/>
          </a:p>
        </p:txBody>
      </p:sp>
    </p:spTree>
    <p:extLst>
      <p:ext uri="{BB962C8B-B14F-4D97-AF65-F5344CB8AC3E}">
        <p14:creationId xmlns:p14="http://schemas.microsoft.com/office/powerpoint/2010/main" val="2069378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Pennsylvania State House/Independence </a:t>
            </a:r>
            <a:r>
              <a:rPr lang="en-US" dirty="0"/>
              <a:t>Hall</a:t>
            </a:r>
          </a:p>
        </p:txBody>
      </p:sp>
      <p:pic>
        <p:nvPicPr>
          <p:cNvPr id="11267" name="Picture 3"/>
          <p:cNvPicPr>
            <a:picLocks noGrp="1" noChangeAspect="1" noChangeArrowheads="1"/>
          </p:cNvPicPr>
          <p:nvPr>
            <p:ph type="body" idx="1"/>
          </p:nvPr>
        </p:nvPicPr>
        <p:blipFill>
          <a:blip r:embed="rId2" cstate="print"/>
          <a:srcRect/>
          <a:stretch>
            <a:fillRect/>
          </a:stretch>
        </p:blipFill>
        <p:spPr>
          <a:xfrm>
            <a:off x="914400" y="1600200"/>
            <a:ext cx="4572000" cy="4530725"/>
          </a:xfrm>
        </p:spPr>
      </p:pic>
      <p:sp>
        <p:nvSpPr>
          <p:cNvPr id="11268" name="Text Box 4"/>
          <p:cNvSpPr txBox="1">
            <a:spLocks noChangeArrowheads="1"/>
          </p:cNvSpPr>
          <p:nvPr/>
        </p:nvSpPr>
        <p:spPr bwMode="auto">
          <a:xfrm>
            <a:off x="6019800" y="2133600"/>
            <a:ext cx="2362200" cy="3387725"/>
          </a:xfrm>
          <a:prstGeom prst="rect">
            <a:avLst/>
          </a:prstGeom>
          <a:noFill/>
          <a:ln w="9525">
            <a:noFill/>
            <a:miter lim="800000"/>
            <a:headEnd/>
            <a:tailEnd/>
          </a:ln>
          <a:effectLst/>
        </p:spPr>
        <p:txBody>
          <a:bodyPr>
            <a:spAutoFit/>
          </a:bodyPr>
          <a:lstStyle/>
          <a:p>
            <a:pPr>
              <a:spcBef>
                <a:spcPct val="50000"/>
              </a:spcBef>
            </a:pPr>
            <a:r>
              <a:rPr lang="en-US"/>
              <a:t>Federal Hall, The Seat of Congress.</a:t>
            </a:r>
            <a:br>
              <a:rPr lang="en-US"/>
            </a:br>
            <a:r>
              <a:rPr lang="en-US"/>
              <a:t>Amos Doolittle (1754-1832).</a:t>
            </a:r>
            <a:br>
              <a:rPr lang="en-US"/>
            </a:br>
            <a:r>
              <a:rPr lang="en-US"/>
              <a:t>Engraving, 1790.</a:t>
            </a:r>
            <a:br>
              <a:rPr lang="en-US"/>
            </a:br>
            <a:r>
              <a:rPr lang="en-US"/>
              <a:t>Library of Congress, Prints and Photographs Division. Reproduction Number: LC-USZ62-333.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solidFill>
                  <a:schemeClr val="bg2"/>
                </a:solidFill>
              </a:rPr>
              <a:t>I</a:t>
            </a:r>
            <a:r>
              <a:rPr lang="en-US" dirty="0">
                <a:solidFill>
                  <a:schemeClr val="bg2"/>
                </a:solidFill>
              </a:rPr>
              <a:t>. The Road to the Constitution</a:t>
            </a:r>
          </a:p>
        </p:txBody>
      </p:sp>
      <p:sp>
        <p:nvSpPr>
          <p:cNvPr id="8195" name="Rectangle 3"/>
          <p:cNvSpPr>
            <a:spLocks noGrp="1" noChangeArrowheads="1"/>
          </p:cNvSpPr>
          <p:nvPr>
            <p:ph type="body" idx="1"/>
          </p:nvPr>
        </p:nvSpPr>
        <p:spPr>
          <a:xfrm>
            <a:off x="0" y="1600200"/>
            <a:ext cx="6705600" cy="5257800"/>
          </a:xfrm>
        </p:spPr>
        <p:txBody>
          <a:bodyPr/>
          <a:lstStyle/>
          <a:p>
            <a:pPr lvl="1"/>
            <a:r>
              <a:rPr lang="en-US" sz="2200" dirty="0" smtClean="0"/>
              <a:t>Demographic </a:t>
            </a:r>
            <a:r>
              <a:rPr lang="en-US" sz="2200" dirty="0"/>
              <a:t>Make-up of Delegates</a:t>
            </a:r>
          </a:p>
          <a:p>
            <a:pPr lvl="2"/>
            <a:r>
              <a:rPr lang="en-US" sz="2100" dirty="0" smtClean="0"/>
              <a:t>Historian James MacGregor Burns…it was a convention of “the well-bred, the well-fed, and the well-wed.”</a:t>
            </a:r>
          </a:p>
          <a:p>
            <a:pPr lvl="2"/>
            <a:r>
              <a:rPr lang="en-US" sz="2100" dirty="0" smtClean="0"/>
              <a:t>All </a:t>
            </a:r>
            <a:r>
              <a:rPr lang="en-US" sz="2100" dirty="0"/>
              <a:t>were white men</a:t>
            </a:r>
          </a:p>
          <a:p>
            <a:pPr lvl="2"/>
            <a:r>
              <a:rPr lang="en-US" sz="2100" dirty="0" smtClean="0"/>
              <a:t>Most </a:t>
            </a:r>
            <a:r>
              <a:rPr lang="en-US" sz="2100" dirty="0"/>
              <a:t>were professional and businessmen, rather than farmers and laborers</a:t>
            </a:r>
          </a:p>
          <a:p>
            <a:pPr lvl="2"/>
            <a:r>
              <a:rPr lang="en-US" sz="2100" dirty="0" smtClean="0"/>
              <a:t>More </a:t>
            </a:r>
            <a:r>
              <a:rPr lang="en-US" sz="2100" dirty="0"/>
              <a:t>than half of the delegates were under the age of </a:t>
            </a:r>
            <a:r>
              <a:rPr lang="en-US" sz="2100" dirty="0" smtClean="0"/>
              <a:t>40</a:t>
            </a:r>
          </a:p>
          <a:p>
            <a:pPr lvl="2"/>
            <a:r>
              <a:rPr lang="en-US" sz="2100" dirty="0" smtClean="0"/>
              <a:t>More than half were slaveholders</a:t>
            </a:r>
            <a:endParaRPr lang="en-US" sz="2100" dirty="0"/>
          </a:p>
          <a:p>
            <a:pPr lvl="2"/>
            <a:r>
              <a:rPr lang="en-US" sz="2100" dirty="0" smtClean="0"/>
              <a:t>Half </a:t>
            </a:r>
            <a:r>
              <a:rPr lang="en-US" sz="2100" dirty="0"/>
              <a:t>were college graduates and had experience in </a:t>
            </a:r>
            <a:r>
              <a:rPr lang="en-US" sz="2100" dirty="0" smtClean="0"/>
              <a:t>government </a:t>
            </a:r>
            <a:endParaRPr lang="en-US" sz="2100" dirty="0"/>
          </a:p>
          <a:p>
            <a:pPr lvl="2"/>
            <a:r>
              <a:rPr lang="en-US" sz="2100" dirty="0" smtClean="0"/>
              <a:t>Several </a:t>
            </a:r>
            <a:r>
              <a:rPr lang="en-US" sz="2100" dirty="0"/>
              <a:t>had been active in the fight for independence </a:t>
            </a:r>
          </a:p>
          <a:p>
            <a:endParaRPr lang="en-US" sz="2400" dirty="0"/>
          </a:p>
        </p:txBody>
      </p:sp>
      <p:pic>
        <p:nvPicPr>
          <p:cNvPr id="4" name="Picture 5"/>
          <p:cNvPicPr>
            <a:picLocks noChangeAspect="1" noChangeArrowheads="1"/>
          </p:cNvPicPr>
          <p:nvPr/>
        </p:nvPicPr>
        <p:blipFill>
          <a:blip r:embed="rId2" cstate="print"/>
          <a:srcRect/>
          <a:stretch>
            <a:fillRect/>
          </a:stretch>
        </p:blipFill>
        <p:spPr bwMode="auto">
          <a:xfrm>
            <a:off x="6695242" y="2362200"/>
            <a:ext cx="2422525" cy="41719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 calcmode="lin" valueType="num">
                                      <p:cBhvr additive="base">
                                        <p:cTn id="11"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 calcmode="lin" valueType="num">
                                      <p:cBhvr additive="base">
                                        <p:cTn id="17"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19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 calcmode="lin" valueType="num">
                                      <p:cBhvr additive="base">
                                        <p:cTn id="21"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 calcmode="lin" valueType="num">
                                      <p:cBhvr additive="base">
                                        <p:cTn id="27"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19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195">
                                            <p:txEl>
                                              <p:pRg st="5" end="5"/>
                                            </p:txEl>
                                          </p:spTgt>
                                        </p:tgtEl>
                                        <p:attrNameLst>
                                          <p:attrName>style.visibility</p:attrName>
                                        </p:attrNameLst>
                                      </p:cBhvr>
                                      <p:to>
                                        <p:strVal val="visible"/>
                                      </p:to>
                                    </p:set>
                                    <p:anim calcmode="lin" valueType="num">
                                      <p:cBhvr additive="base">
                                        <p:cTn id="31"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 calcmode="lin" valueType="num">
                                      <p:cBhvr additive="base">
                                        <p:cTn id="37"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195">
                                            <p:txEl>
                                              <p:pRg st="7" end="7"/>
                                            </p:txEl>
                                          </p:spTgt>
                                        </p:tgtEl>
                                        <p:attrNameLst>
                                          <p:attrName>style.visibility</p:attrName>
                                        </p:attrNameLst>
                                      </p:cBhvr>
                                      <p:to>
                                        <p:strVal val="visible"/>
                                      </p:to>
                                    </p:set>
                                    <p:anim calcmode="lin" valueType="num">
                                      <p:cBhvr additive="base">
                                        <p:cTn id="41"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1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3800"/>
              <a:t/>
            </a:r>
            <a:br>
              <a:rPr lang="en-US" sz="3800"/>
            </a:br>
            <a:endParaRPr lang="en-US" sz="3800"/>
          </a:p>
        </p:txBody>
      </p:sp>
      <p:sp>
        <p:nvSpPr>
          <p:cNvPr id="9219" name="Rectangle 3"/>
          <p:cNvSpPr>
            <a:spLocks noGrp="1" noChangeArrowheads="1"/>
          </p:cNvSpPr>
          <p:nvPr>
            <p:ph type="body" idx="1"/>
          </p:nvPr>
        </p:nvSpPr>
        <p:spPr>
          <a:xfrm>
            <a:off x="0" y="1600200"/>
            <a:ext cx="8686800" cy="5257800"/>
          </a:xfrm>
        </p:spPr>
        <p:txBody>
          <a:bodyPr/>
          <a:lstStyle/>
          <a:p>
            <a:pPr lvl="1"/>
            <a:r>
              <a:rPr lang="en-US" sz="2400" dirty="0" smtClean="0"/>
              <a:t>Early </a:t>
            </a:r>
            <a:r>
              <a:rPr lang="en-US" sz="2400" dirty="0"/>
              <a:t>Decisions</a:t>
            </a:r>
          </a:p>
          <a:p>
            <a:pPr lvl="2"/>
            <a:r>
              <a:rPr lang="en-US" sz="2400" dirty="0" smtClean="0"/>
              <a:t>Each </a:t>
            </a:r>
            <a:r>
              <a:rPr lang="en-US" sz="2400" dirty="0"/>
              <a:t>state would have only one vote, regardless of the number of delegates it sent to the Convention.</a:t>
            </a:r>
          </a:p>
          <a:p>
            <a:pPr lvl="2"/>
            <a:r>
              <a:rPr lang="en-US" sz="2400" dirty="0" smtClean="0"/>
              <a:t>Issues </a:t>
            </a:r>
            <a:r>
              <a:rPr lang="en-US" sz="2400" dirty="0"/>
              <a:t>would be decided by a simple majority vote (in this case, seven votes were needed to approve anything)</a:t>
            </a:r>
          </a:p>
          <a:p>
            <a:pPr lvl="2"/>
            <a:r>
              <a:rPr lang="en-US" sz="2400" dirty="0" smtClean="0"/>
              <a:t>The </a:t>
            </a:r>
            <a:r>
              <a:rPr lang="en-US" sz="2400" dirty="0"/>
              <a:t>debate in the Convention would be kept secret</a:t>
            </a:r>
          </a:p>
          <a:p>
            <a:pPr lvl="3"/>
            <a:r>
              <a:rPr lang="en-US" sz="2400" dirty="0" smtClean="0"/>
              <a:t>Kept </a:t>
            </a:r>
            <a:r>
              <a:rPr lang="en-US" sz="2400" dirty="0"/>
              <a:t>public pressure off the delegates</a:t>
            </a:r>
          </a:p>
          <a:p>
            <a:pPr lvl="3"/>
            <a:r>
              <a:rPr lang="en-US" sz="2400" dirty="0" smtClean="0"/>
              <a:t>Allowed </a:t>
            </a:r>
            <a:r>
              <a:rPr lang="en-US" sz="2400" dirty="0"/>
              <a:t>delegates to speak freely—they did not have to worry about reaction of their constituency</a:t>
            </a:r>
          </a:p>
          <a:p>
            <a:pPr lvl="3"/>
            <a:r>
              <a:rPr lang="en-US" sz="2400" dirty="0" smtClean="0"/>
              <a:t>Result—we </a:t>
            </a:r>
            <a:r>
              <a:rPr lang="en-US" sz="2400" dirty="0"/>
              <a:t>have no official records of the Convention</a:t>
            </a:r>
          </a:p>
        </p:txBody>
      </p:sp>
      <p:sp>
        <p:nvSpPr>
          <p:cNvPr id="9220" name="Rectangle 4"/>
          <p:cNvSpPr>
            <a:spLocks noChangeArrowheads="1"/>
          </p:cNvSpPr>
          <p:nvPr/>
        </p:nvSpPr>
        <p:spPr bwMode="auto">
          <a:xfrm>
            <a:off x="1066800" y="430213"/>
            <a:ext cx="7772400" cy="1143000"/>
          </a:xfrm>
          <a:prstGeom prst="rect">
            <a:avLst/>
          </a:prstGeom>
          <a:noFill/>
          <a:ln w="9525">
            <a:noFill/>
            <a:miter lim="800000"/>
            <a:headEnd/>
            <a:tailEnd/>
          </a:ln>
          <a:effectLst/>
        </p:spPr>
        <p:txBody>
          <a:bodyPr anchor="ctr"/>
          <a:lstStyle/>
          <a:p>
            <a:r>
              <a:rPr lang="en-US" sz="4200" dirty="0" smtClean="0">
                <a:solidFill>
                  <a:schemeClr val="bg2"/>
                </a:solidFill>
                <a:latin typeface="Times New Roman" pitchFamily="18" charset="0"/>
              </a:rPr>
              <a:t>I. </a:t>
            </a:r>
            <a:r>
              <a:rPr lang="en-US" sz="4200" dirty="0">
                <a:solidFill>
                  <a:schemeClr val="bg2"/>
                </a:solidFill>
                <a:latin typeface="Times New Roman" pitchFamily="18" charset="0"/>
              </a:rPr>
              <a:t>The Road to the Constitution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 calcmode="lin" valueType="num">
                                      <p:cBhvr additive="base">
                                        <p:cTn id="11"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 calcmode="lin" valueType="num">
                                      <p:cBhvr additive="base">
                                        <p:cTn id="17"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219">
                                            <p:txEl>
                                              <p:pRg st="3" end="3"/>
                                            </p:txEl>
                                          </p:spTgt>
                                        </p:tgtEl>
                                        <p:attrNameLst>
                                          <p:attrName>style.visibility</p:attrName>
                                        </p:attrNameLst>
                                      </p:cBhvr>
                                      <p:to>
                                        <p:strVal val="visible"/>
                                      </p:to>
                                    </p:set>
                                    <p:anim calcmode="lin" valueType="num">
                                      <p:cBhvr additive="base">
                                        <p:cTn id="23"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219">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 calcmode="lin" valueType="num">
                                      <p:cBhvr additive="base">
                                        <p:cTn id="27"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219">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 calcmode="lin" valueType="num">
                                      <p:cBhvr additive="base">
                                        <p:cTn id="31"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219">
                                            <p:txEl>
                                              <p:pRg st="6" end="6"/>
                                            </p:txEl>
                                          </p:spTgt>
                                        </p:tgtEl>
                                        <p:attrNameLst>
                                          <p:attrName>style.visibility</p:attrName>
                                        </p:attrNameLst>
                                      </p:cBhvr>
                                      <p:to>
                                        <p:strVal val="visible"/>
                                      </p:to>
                                    </p:set>
                                    <p:anim calcmode="lin" valueType="num">
                                      <p:cBhvr additive="base">
                                        <p:cTn id="35"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77813"/>
            <a:ext cx="7772400" cy="655637"/>
          </a:xfrm>
        </p:spPr>
        <p:txBody>
          <a:bodyPr/>
          <a:lstStyle/>
          <a:p>
            <a:r>
              <a:rPr lang="en-US" sz="3800"/>
              <a:t/>
            </a:r>
            <a:br>
              <a:rPr lang="en-US" sz="3800"/>
            </a:br>
            <a:endParaRPr lang="en-US" sz="3800"/>
          </a:p>
        </p:txBody>
      </p:sp>
      <p:sp>
        <p:nvSpPr>
          <p:cNvPr id="18435" name="Rectangle 3"/>
          <p:cNvSpPr>
            <a:spLocks noGrp="1" noChangeArrowheads="1"/>
          </p:cNvSpPr>
          <p:nvPr>
            <p:ph type="body" idx="1"/>
          </p:nvPr>
        </p:nvSpPr>
        <p:spPr>
          <a:xfrm>
            <a:off x="838200" y="1524000"/>
            <a:ext cx="8305800" cy="5105400"/>
          </a:xfrm>
        </p:spPr>
        <p:txBody>
          <a:bodyPr/>
          <a:lstStyle/>
          <a:p>
            <a:r>
              <a:rPr lang="en-US" sz="2400" dirty="0" smtClean="0"/>
              <a:t>Two </a:t>
            </a:r>
            <a:r>
              <a:rPr lang="en-US" sz="2400" dirty="0"/>
              <a:t>Plans of Government</a:t>
            </a:r>
          </a:p>
          <a:p>
            <a:pPr lvl="1"/>
            <a:r>
              <a:rPr lang="en-US" sz="2400" b="1" dirty="0" smtClean="0"/>
              <a:t>The </a:t>
            </a:r>
            <a:r>
              <a:rPr lang="en-US" sz="2400" b="1" dirty="0"/>
              <a:t>Virginia Plan</a:t>
            </a:r>
            <a:r>
              <a:rPr lang="en-US" sz="2400" dirty="0"/>
              <a:t> —proposed </a:t>
            </a:r>
            <a:r>
              <a:rPr lang="en-US" sz="2400" dirty="0" smtClean="0"/>
              <a:t>by Virginia governor Edmund Randolph, but written by </a:t>
            </a:r>
            <a:r>
              <a:rPr lang="en-US" sz="2400" dirty="0"/>
              <a:t>James Madison </a:t>
            </a:r>
            <a:endParaRPr lang="en-US" sz="2400" dirty="0" smtClean="0"/>
          </a:p>
          <a:p>
            <a:pPr lvl="2"/>
            <a:r>
              <a:rPr lang="en-US" sz="2400" dirty="0" smtClean="0"/>
              <a:t>1. This </a:t>
            </a:r>
            <a:r>
              <a:rPr lang="en-US" sz="2400" dirty="0"/>
              <a:t>plan included a </a:t>
            </a:r>
            <a:r>
              <a:rPr lang="en-US" sz="2400" dirty="0" smtClean="0"/>
              <a:t>“national executive”, “national judiciary”, </a:t>
            </a:r>
            <a:r>
              <a:rPr lang="en-US" sz="2400" dirty="0"/>
              <a:t>and a bicameral legislature called Congress</a:t>
            </a:r>
            <a:r>
              <a:rPr lang="en-US" sz="2400" dirty="0" smtClean="0"/>
              <a:t>.</a:t>
            </a:r>
            <a:endParaRPr lang="en-US" sz="2400" dirty="0"/>
          </a:p>
          <a:p>
            <a:pPr lvl="2"/>
            <a:r>
              <a:rPr lang="en-US" sz="2400" dirty="0" smtClean="0"/>
              <a:t>2. Representation </a:t>
            </a:r>
            <a:r>
              <a:rPr lang="en-US" sz="2400" dirty="0"/>
              <a:t>in </a:t>
            </a:r>
            <a:r>
              <a:rPr lang="en-US" sz="2400" dirty="0" smtClean="0"/>
              <a:t>both the upper and lower </a:t>
            </a:r>
            <a:r>
              <a:rPr lang="en-US" sz="2400" dirty="0"/>
              <a:t>house </a:t>
            </a:r>
            <a:r>
              <a:rPr lang="en-US" sz="2400" dirty="0" smtClean="0"/>
              <a:t>of the legislature would </a:t>
            </a:r>
            <a:r>
              <a:rPr lang="en-US" sz="2400" dirty="0"/>
              <a:t>be based on population of each state—more populous states would have more representation than less populous states.</a:t>
            </a:r>
          </a:p>
          <a:p>
            <a:pPr lvl="2"/>
            <a:r>
              <a:rPr lang="en-US" sz="2400" dirty="0" smtClean="0"/>
              <a:t>3. Lower house elected by the people; upper house chosen by the lower</a:t>
            </a:r>
            <a:endParaRPr lang="en-US" sz="2400" dirty="0"/>
          </a:p>
          <a:p>
            <a:endParaRPr lang="en-US" sz="2400" dirty="0"/>
          </a:p>
        </p:txBody>
      </p:sp>
      <p:sp>
        <p:nvSpPr>
          <p:cNvPr id="18436" name="Rectangle 4"/>
          <p:cNvSpPr>
            <a:spLocks noChangeArrowheads="1"/>
          </p:cNvSpPr>
          <p:nvPr/>
        </p:nvSpPr>
        <p:spPr bwMode="auto">
          <a:xfrm>
            <a:off x="628650" y="685800"/>
            <a:ext cx="8642350" cy="641350"/>
          </a:xfrm>
          <a:prstGeom prst="rect">
            <a:avLst/>
          </a:prstGeom>
          <a:noFill/>
          <a:ln w="9525">
            <a:noFill/>
            <a:miter lim="800000"/>
            <a:headEnd/>
            <a:tailEnd/>
          </a:ln>
          <a:effectLst/>
        </p:spPr>
        <p:txBody>
          <a:bodyPr wrap="none">
            <a:spAutoFit/>
          </a:bodyPr>
          <a:lstStyle/>
          <a:p>
            <a:r>
              <a:rPr lang="en-US" sz="3600" dirty="0" smtClean="0">
                <a:solidFill>
                  <a:schemeClr val="tx2"/>
                </a:solidFill>
              </a:rPr>
              <a:t>II</a:t>
            </a:r>
            <a:r>
              <a:rPr lang="en-US" sz="3600" dirty="0">
                <a:solidFill>
                  <a:schemeClr val="tx2"/>
                </a:solidFill>
              </a:rPr>
              <a:t>. Creating and Ratifying the Constitution</a:t>
            </a:r>
          </a:p>
        </p:txBody>
      </p:sp>
      <p:pic>
        <p:nvPicPr>
          <p:cNvPr id="18438" name="Picture 6"/>
          <p:cNvPicPr>
            <a:picLocks noChangeAspect="1" noChangeArrowheads="1"/>
          </p:cNvPicPr>
          <p:nvPr/>
        </p:nvPicPr>
        <p:blipFill>
          <a:blip r:embed="rId2" cstate="print"/>
          <a:srcRect/>
          <a:stretch>
            <a:fillRect/>
          </a:stretch>
        </p:blipFill>
        <p:spPr bwMode="auto">
          <a:xfrm>
            <a:off x="65881" y="2743200"/>
            <a:ext cx="1697038" cy="2057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 calcmode="lin" valueType="num">
                                      <p:cBhvr additive="base">
                                        <p:cTn id="11"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 calcmode="lin" valueType="num">
                                      <p:cBhvr additive="base">
                                        <p:cTn id="17"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435">
                                            <p:txEl>
                                              <p:pRg st="3" end="3"/>
                                            </p:txEl>
                                          </p:spTgt>
                                        </p:tgtEl>
                                        <p:attrNameLst>
                                          <p:attrName>style.visibility</p:attrName>
                                        </p:attrNameLst>
                                      </p:cBhvr>
                                      <p:to>
                                        <p:strVal val="visible"/>
                                      </p:to>
                                    </p:set>
                                    <p:anim calcmode="lin" valueType="num">
                                      <p:cBhvr additive="base">
                                        <p:cTn id="23"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435">
                                            <p:txEl>
                                              <p:pRg st="4" end="4"/>
                                            </p:txEl>
                                          </p:spTgt>
                                        </p:tgtEl>
                                        <p:attrNameLst>
                                          <p:attrName>style.visibility</p:attrName>
                                        </p:attrNameLst>
                                      </p:cBhvr>
                                      <p:to>
                                        <p:strVal val="visible"/>
                                      </p:to>
                                    </p:set>
                                    <p:anim calcmode="lin" valueType="num">
                                      <p:cBhvr additive="base">
                                        <p:cTn id="29"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474" y="397576"/>
            <a:ext cx="3657600" cy="1161288"/>
          </a:xfrm>
        </p:spPr>
        <p:txBody>
          <a:bodyPr/>
          <a:lstStyle/>
          <a:p>
            <a:r>
              <a:rPr lang="en-US" dirty="0" smtClean="0">
                <a:latin typeface="+mn-lt"/>
              </a:rPr>
              <a:t>Creating the Constitution</a:t>
            </a:r>
            <a:endParaRPr lang="en-US" dirty="0">
              <a:latin typeface="+mn-lt"/>
            </a:endParaRPr>
          </a:p>
        </p:txBody>
      </p:sp>
      <p:sp>
        <p:nvSpPr>
          <p:cNvPr id="3" name="Content Placeholder 2"/>
          <p:cNvSpPr>
            <a:spLocks noGrp="1"/>
          </p:cNvSpPr>
          <p:nvPr>
            <p:ph type="body" sz="half" idx="2"/>
          </p:nvPr>
        </p:nvSpPr>
        <p:spPr>
          <a:xfrm>
            <a:off x="530352" y="1558864"/>
            <a:ext cx="3657600" cy="2595282"/>
          </a:xfrm>
        </p:spPr>
        <p:txBody>
          <a:bodyPr/>
          <a:lstStyle/>
          <a:p>
            <a:r>
              <a:rPr lang="en-US" sz="2000" dirty="0" smtClean="0"/>
              <a:t>The Virginia Plan (</a:t>
            </a:r>
            <a:r>
              <a:rPr lang="en-US" sz="2000" b="1" dirty="0" smtClean="0"/>
              <a:t>James Madison </a:t>
            </a:r>
            <a:r>
              <a:rPr lang="en-US" sz="2000" dirty="0" smtClean="0"/>
              <a:t>and VA Delegates)</a:t>
            </a:r>
          </a:p>
          <a:p>
            <a:pPr marL="349250" lvl="1" indent="0">
              <a:buNone/>
            </a:pPr>
            <a:endParaRPr lang="en-US" dirty="0" smtClean="0"/>
          </a:p>
        </p:txBody>
      </p:sp>
      <p:graphicFrame>
        <p:nvGraphicFramePr>
          <p:cNvPr id="5" name="Diagram 4"/>
          <p:cNvGraphicFramePr/>
          <p:nvPr>
            <p:extLst>
              <p:ext uri="{D42A27DB-BD31-4B8C-83A1-F6EECF244321}">
                <p14:modId xmlns:p14="http://schemas.microsoft.com/office/powerpoint/2010/main" val="2923824065"/>
              </p:ext>
            </p:extLst>
          </p:nvPr>
        </p:nvGraphicFramePr>
        <p:xfrm>
          <a:off x="-313151" y="2882026"/>
          <a:ext cx="5454499" cy="3304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upload.wikimedia.org/wikipedia/commons/thumb/2/21/James_Madison_Portrait2.jpg/640px-James_Madison_Portrait2.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697261" y="297571"/>
            <a:ext cx="4158641" cy="63224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23978" y="5536504"/>
            <a:ext cx="2644250" cy="369332"/>
          </a:xfrm>
          <a:prstGeom prst="rect">
            <a:avLst/>
          </a:prstGeom>
          <a:noFill/>
        </p:spPr>
        <p:txBody>
          <a:bodyPr wrap="none" rtlCol="0">
            <a:spAutoFit/>
          </a:bodyPr>
          <a:lstStyle/>
          <a:p>
            <a:r>
              <a:rPr lang="en-US" dirty="0" smtClean="0">
                <a:solidFill>
                  <a:schemeClr val="bg1"/>
                </a:solidFill>
              </a:rPr>
              <a:t>Father of the Constitution</a:t>
            </a:r>
            <a:endParaRPr lang="en-US" dirty="0">
              <a:solidFill>
                <a:schemeClr val="bg1"/>
              </a:solidFill>
            </a:endParaRPr>
          </a:p>
        </p:txBody>
      </p:sp>
    </p:spTree>
    <p:extLst>
      <p:ext uri="{BB962C8B-B14F-4D97-AF65-F5344CB8AC3E}">
        <p14:creationId xmlns:p14="http://schemas.microsoft.com/office/powerpoint/2010/main" val="10599891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457200"/>
            <a:ext cx="8229600" cy="1527175"/>
          </a:xfrm>
        </p:spPr>
        <p:txBody>
          <a:bodyPr/>
          <a:lstStyle/>
          <a:p>
            <a:r>
              <a:rPr lang="en-US" sz="3600" dirty="0" smtClean="0"/>
              <a:t>II</a:t>
            </a:r>
            <a:r>
              <a:rPr lang="en-US" sz="3600" dirty="0"/>
              <a:t>. Creating and Ratifying the Constitution</a:t>
            </a:r>
            <a:br>
              <a:rPr lang="en-US" sz="3600" dirty="0"/>
            </a:br>
            <a:endParaRPr lang="en-US" sz="3600" dirty="0"/>
          </a:p>
        </p:txBody>
      </p:sp>
      <p:sp>
        <p:nvSpPr>
          <p:cNvPr id="19459" name="Rectangle 3"/>
          <p:cNvSpPr>
            <a:spLocks noGrp="1" noChangeArrowheads="1"/>
          </p:cNvSpPr>
          <p:nvPr>
            <p:ph type="body" idx="1"/>
          </p:nvPr>
        </p:nvSpPr>
        <p:spPr>
          <a:xfrm>
            <a:off x="838200" y="1600200"/>
            <a:ext cx="8305800" cy="4876800"/>
          </a:xfrm>
        </p:spPr>
        <p:txBody>
          <a:bodyPr/>
          <a:lstStyle/>
          <a:p>
            <a:pPr lvl="1">
              <a:lnSpc>
                <a:spcPct val="90000"/>
              </a:lnSpc>
            </a:pPr>
            <a:r>
              <a:rPr lang="en-US" sz="2400" b="1" dirty="0" smtClean="0"/>
              <a:t>New Jersey Plan</a:t>
            </a:r>
            <a:r>
              <a:rPr lang="en-US" sz="2400" dirty="0" smtClean="0"/>
              <a:t>—proposed by </a:t>
            </a:r>
            <a:r>
              <a:rPr lang="en-US" sz="2400" dirty="0"/>
              <a:t>William Patterson from New </a:t>
            </a:r>
            <a:r>
              <a:rPr lang="en-US" sz="2400" dirty="0" smtClean="0"/>
              <a:t>Jersey as an alternative</a:t>
            </a:r>
            <a:endParaRPr lang="en-US" sz="2400" dirty="0"/>
          </a:p>
          <a:p>
            <a:pPr lvl="2">
              <a:lnSpc>
                <a:spcPct val="90000"/>
              </a:lnSpc>
            </a:pPr>
            <a:r>
              <a:rPr lang="en-US" sz="2400" dirty="0" smtClean="0"/>
              <a:t>1. Proposed </a:t>
            </a:r>
            <a:r>
              <a:rPr lang="en-US" sz="2400" dirty="0"/>
              <a:t>out of fear that large states would dominate Congress and small states would have little power</a:t>
            </a:r>
          </a:p>
          <a:p>
            <a:pPr lvl="2">
              <a:lnSpc>
                <a:spcPct val="90000"/>
              </a:lnSpc>
            </a:pPr>
            <a:r>
              <a:rPr lang="en-US" sz="2400" dirty="0" smtClean="0"/>
              <a:t>2. Plan </a:t>
            </a:r>
            <a:r>
              <a:rPr lang="en-US" sz="2400" dirty="0"/>
              <a:t>included a federal executive (consisting of more </a:t>
            </a:r>
            <a:r>
              <a:rPr lang="en-US" sz="2400" dirty="0" smtClean="0"/>
              <a:t>than </a:t>
            </a:r>
            <a:r>
              <a:rPr lang="en-US" sz="2400" dirty="0"/>
              <a:t>one person), a federal judiciary, and a federal legislature called Congress which would be a unicameral body with equal representation for each state</a:t>
            </a:r>
          </a:p>
          <a:p>
            <a:pPr lvl="2">
              <a:lnSpc>
                <a:spcPct val="90000"/>
              </a:lnSpc>
            </a:pPr>
            <a:r>
              <a:rPr lang="en-US" sz="2400" dirty="0" smtClean="0"/>
              <a:t>3. Was </a:t>
            </a:r>
            <a:r>
              <a:rPr lang="en-US" sz="2400" dirty="0"/>
              <a:t>similar to the government under the Articles of Confederation</a:t>
            </a:r>
          </a:p>
          <a:p>
            <a:pPr>
              <a:lnSpc>
                <a:spcPct val="90000"/>
              </a:lnSpc>
            </a:pPr>
            <a:endParaRPr lang="en-US" sz="2400" dirty="0"/>
          </a:p>
        </p:txBody>
      </p:sp>
      <p:pic>
        <p:nvPicPr>
          <p:cNvPr id="19461" name="Picture 5"/>
          <p:cNvPicPr>
            <a:picLocks noChangeAspect="1" noChangeArrowheads="1"/>
          </p:cNvPicPr>
          <p:nvPr/>
        </p:nvPicPr>
        <p:blipFill>
          <a:blip r:embed="rId2" cstate="print"/>
          <a:srcRect/>
          <a:stretch>
            <a:fillRect/>
          </a:stretch>
        </p:blipFill>
        <p:spPr bwMode="auto">
          <a:xfrm>
            <a:off x="-47936" y="2895600"/>
            <a:ext cx="1769110" cy="2133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anim calcmode="lin" valueType="num">
                                      <p:cBhvr additive="base">
                                        <p:cTn id="11"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 calcmode="lin" valueType="num">
                                      <p:cBhvr additive="base">
                                        <p:cTn id="17"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9459">
                                            <p:txEl>
                                              <p:pRg st="3" end="3"/>
                                            </p:txEl>
                                          </p:spTgt>
                                        </p:tgtEl>
                                        <p:attrNameLst>
                                          <p:attrName>style.visibility</p:attrName>
                                        </p:attrNameLst>
                                      </p:cBhvr>
                                      <p:to>
                                        <p:strVal val="visible"/>
                                      </p:to>
                                    </p:set>
                                    <p:anim calcmode="lin" valueType="num">
                                      <p:cBhvr additive="base">
                                        <p:cTn id="23"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460206"/>
            <a:ext cx="3657600" cy="1161288"/>
          </a:xfrm>
        </p:spPr>
        <p:txBody>
          <a:bodyPr/>
          <a:lstStyle/>
          <a:p>
            <a:r>
              <a:rPr lang="en-US" dirty="0" smtClean="0"/>
              <a:t>Creating the Constitution</a:t>
            </a:r>
            <a:endParaRPr lang="en-US" dirty="0"/>
          </a:p>
        </p:txBody>
      </p:sp>
      <p:sp>
        <p:nvSpPr>
          <p:cNvPr id="3" name="Content Placeholder 2"/>
          <p:cNvSpPr>
            <a:spLocks noGrp="1"/>
          </p:cNvSpPr>
          <p:nvPr>
            <p:ph type="body" sz="half" idx="2"/>
          </p:nvPr>
        </p:nvSpPr>
        <p:spPr>
          <a:xfrm>
            <a:off x="530352" y="1631972"/>
            <a:ext cx="3657600" cy="2595282"/>
          </a:xfrm>
        </p:spPr>
        <p:txBody>
          <a:bodyPr/>
          <a:lstStyle/>
          <a:p>
            <a:r>
              <a:rPr lang="en-US" dirty="0" smtClean="0"/>
              <a:t>The </a:t>
            </a:r>
            <a:r>
              <a:rPr lang="en-US" b="1" dirty="0" smtClean="0"/>
              <a:t>New Jersey Plan </a:t>
            </a:r>
            <a:r>
              <a:rPr lang="en-US" dirty="0" smtClean="0"/>
              <a:t>(William Patterson from NJ)</a:t>
            </a:r>
          </a:p>
          <a:p>
            <a:pPr lvl="1"/>
            <a:r>
              <a:rPr lang="en-US" dirty="0" smtClean="0"/>
              <a:t>Feared large states would dominate Congress</a:t>
            </a:r>
          </a:p>
          <a:p>
            <a:pPr lvl="1"/>
            <a:r>
              <a:rPr lang="en-US" dirty="0" smtClean="0"/>
              <a:t>Similar to Articles of Confederation</a:t>
            </a:r>
            <a:endParaRPr lang="en-US" dirty="0"/>
          </a:p>
        </p:txBody>
      </p:sp>
      <p:graphicFrame>
        <p:nvGraphicFramePr>
          <p:cNvPr id="4" name="Diagram 3"/>
          <p:cNvGraphicFramePr/>
          <p:nvPr>
            <p:extLst/>
          </p:nvPr>
        </p:nvGraphicFramePr>
        <p:xfrm>
          <a:off x="-1252602" y="3043825"/>
          <a:ext cx="7390356" cy="3376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upload.wikimedia.org/wikipedia/commons/5/54/William_Paterson_cop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0485" y="826718"/>
            <a:ext cx="4301169" cy="5194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2801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1219200" y="1676400"/>
            <a:ext cx="7924800" cy="5029200"/>
          </a:xfrm>
        </p:spPr>
        <p:txBody>
          <a:bodyPr/>
          <a:lstStyle/>
          <a:p>
            <a:pPr lvl="1"/>
            <a:r>
              <a:rPr lang="en-US" b="1" dirty="0" smtClean="0"/>
              <a:t>The </a:t>
            </a:r>
            <a:r>
              <a:rPr lang="en-US" b="1" dirty="0"/>
              <a:t>Great Compromise</a:t>
            </a:r>
            <a:r>
              <a:rPr lang="en-US" dirty="0"/>
              <a:t> (The Connecticut Compromise) proposed a bicameral legislature</a:t>
            </a:r>
          </a:p>
          <a:p>
            <a:pPr lvl="2"/>
            <a:r>
              <a:rPr lang="en-US" dirty="0" smtClean="0"/>
              <a:t>1. Representation </a:t>
            </a:r>
            <a:r>
              <a:rPr lang="en-US" dirty="0"/>
              <a:t>in </a:t>
            </a:r>
            <a:r>
              <a:rPr lang="en-US" dirty="0" smtClean="0"/>
              <a:t>the lower </a:t>
            </a:r>
            <a:r>
              <a:rPr lang="en-US" dirty="0"/>
              <a:t>house would be based on population- House of Representative</a:t>
            </a:r>
          </a:p>
          <a:p>
            <a:pPr lvl="2"/>
            <a:r>
              <a:rPr lang="en-US" dirty="0" smtClean="0"/>
              <a:t>2. Representation </a:t>
            </a:r>
            <a:r>
              <a:rPr lang="en-US" dirty="0"/>
              <a:t>in the </a:t>
            </a:r>
            <a:r>
              <a:rPr lang="en-US" dirty="0" smtClean="0"/>
              <a:t>upper </a:t>
            </a:r>
            <a:r>
              <a:rPr lang="en-US" dirty="0"/>
              <a:t>house would be equal- </a:t>
            </a:r>
            <a:r>
              <a:rPr lang="en-US" dirty="0" smtClean="0"/>
              <a:t>Senate</a:t>
            </a:r>
          </a:p>
          <a:p>
            <a:pPr lvl="2"/>
            <a:r>
              <a:rPr lang="en-US" dirty="0" smtClean="0"/>
              <a:t>Its chief virtue-it satisfied neither the small states or the large states</a:t>
            </a:r>
          </a:p>
          <a:p>
            <a:pPr lvl="2"/>
            <a:r>
              <a:rPr lang="en-US" dirty="0" smtClean="0"/>
              <a:t>Alexander Hamilton called it a “motley measure”</a:t>
            </a:r>
          </a:p>
          <a:p>
            <a:pPr lvl="2"/>
            <a:r>
              <a:rPr lang="en-US" dirty="0" smtClean="0"/>
              <a:t>James Madison called it a “novelty”</a:t>
            </a:r>
          </a:p>
          <a:p>
            <a:pPr lvl="2"/>
            <a:r>
              <a:rPr lang="en-US" dirty="0" smtClean="0"/>
              <a:t>Agreed upon with a 5-4 vote</a:t>
            </a:r>
            <a:endParaRPr lang="en-US" dirty="0"/>
          </a:p>
          <a:p>
            <a:endParaRPr lang="en-US" dirty="0"/>
          </a:p>
        </p:txBody>
      </p:sp>
      <p:pic>
        <p:nvPicPr>
          <p:cNvPr id="20484" name="Picture 4"/>
          <p:cNvPicPr>
            <a:picLocks noChangeAspect="1" noChangeArrowheads="1"/>
          </p:cNvPicPr>
          <p:nvPr/>
        </p:nvPicPr>
        <p:blipFill>
          <a:blip r:embed="rId2" cstate="print"/>
          <a:srcRect/>
          <a:stretch>
            <a:fillRect/>
          </a:stretch>
        </p:blipFill>
        <p:spPr bwMode="auto">
          <a:xfrm>
            <a:off x="37475" y="2743200"/>
            <a:ext cx="1954871" cy="2247900"/>
          </a:xfrm>
          <a:prstGeom prst="rect">
            <a:avLst/>
          </a:prstGeom>
          <a:noFill/>
          <a:ln w="9525">
            <a:noFill/>
            <a:miter lim="800000"/>
            <a:headEnd/>
            <a:tailEnd/>
          </a:ln>
          <a:effectLst/>
        </p:spPr>
      </p:pic>
      <p:sp>
        <p:nvSpPr>
          <p:cNvPr id="20486" name="Rectangle 6"/>
          <p:cNvSpPr>
            <a:spLocks noGrp="1" noChangeArrowheads="1"/>
          </p:cNvSpPr>
          <p:nvPr>
            <p:ph type="title"/>
          </p:nvPr>
        </p:nvSpPr>
        <p:spPr/>
        <p:txBody>
          <a:bodyPr/>
          <a:lstStyle/>
          <a:p>
            <a:r>
              <a:rPr lang="en-US" sz="3600" dirty="0" smtClean="0"/>
              <a:t>II</a:t>
            </a:r>
            <a:r>
              <a:rPr lang="en-US" sz="3600" dirty="0"/>
              <a:t>. Creating and Ratifying the Constitution</a:t>
            </a:r>
          </a:p>
        </p:txBody>
      </p:sp>
      <p:sp>
        <p:nvSpPr>
          <p:cNvPr id="20487" name="Text Box 7"/>
          <p:cNvSpPr txBox="1">
            <a:spLocks noChangeArrowheads="1"/>
          </p:cNvSpPr>
          <p:nvPr/>
        </p:nvSpPr>
        <p:spPr bwMode="auto">
          <a:xfrm>
            <a:off x="47468" y="5246687"/>
            <a:ext cx="1524000" cy="641350"/>
          </a:xfrm>
          <a:prstGeom prst="rect">
            <a:avLst/>
          </a:prstGeom>
          <a:noFill/>
          <a:ln w="9525">
            <a:noFill/>
            <a:miter lim="800000"/>
            <a:headEnd/>
            <a:tailEnd/>
          </a:ln>
          <a:effectLst/>
        </p:spPr>
        <p:txBody>
          <a:bodyPr>
            <a:spAutoFit/>
          </a:bodyPr>
          <a:lstStyle/>
          <a:p>
            <a:pPr>
              <a:spcBef>
                <a:spcPct val="50000"/>
              </a:spcBef>
            </a:pPr>
            <a:r>
              <a:rPr lang="en-US" dirty="0"/>
              <a:t>Roger Sherman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anim calcmode="lin" valueType="num">
                                      <p:cBhvr additive="base">
                                        <p:cTn id="11"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48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anim calcmode="lin" valueType="num">
                                      <p:cBhvr additive="base">
                                        <p:cTn id="15"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483">
                                            <p:txEl>
                                              <p:pRg st="3" end="3"/>
                                            </p:txEl>
                                          </p:spTgt>
                                        </p:tgtEl>
                                        <p:attrNameLst>
                                          <p:attrName>style.visibility</p:attrName>
                                        </p:attrNameLst>
                                      </p:cBhvr>
                                      <p:to>
                                        <p:strVal val="visible"/>
                                      </p:to>
                                    </p:set>
                                    <p:animEffect transition="in" filter="fade">
                                      <p:cBhvr>
                                        <p:cTn id="21" dur="1000"/>
                                        <p:tgtEl>
                                          <p:spTgt spid="20483">
                                            <p:txEl>
                                              <p:pRg st="3" end="3"/>
                                            </p:txEl>
                                          </p:spTgt>
                                        </p:tgtEl>
                                      </p:cBhvr>
                                    </p:animEffect>
                                    <p:anim calcmode="lin" valueType="num">
                                      <p:cBhvr>
                                        <p:cTn id="22" dur="10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048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0483">
                                            <p:txEl>
                                              <p:pRg st="4" end="4"/>
                                            </p:txEl>
                                          </p:spTgt>
                                        </p:tgtEl>
                                        <p:attrNameLst>
                                          <p:attrName>style.visibility</p:attrName>
                                        </p:attrNameLst>
                                      </p:cBhvr>
                                      <p:to>
                                        <p:strVal val="visible"/>
                                      </p:to>
                                    </p:set>
                                    <p:anim calcmode="lin" valueType="num">
                                      <p:cBhvr additive="base">
                                        <p:cTn id="28"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0483">
                                            <p:txEl>
                                              <p:pRg st="5" end="5"/>
                                            </p:txEl>
                                          </p:spTgt>
                                        </p:tgtEl>
                                        <p:attrNameLst>
                                          <p:attrName>style.visibility</p:attrName>
                                        </p:attrNameLst>
                                      </p:cBhvr>
                                      <p:to>
                                        <p:strVal val="visible"/>
                                      </p:to>
                                    </p:set>
                                    <p:anim calcmode="lin" valueType="num">
                                      <p:cBhvr additive="base">
                                        <p:cTn id="34" dur="5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04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0483">
                                            <p:txEl>
                                              <p:pRg st="6" end="6"/>
                                            </p:txEl>
                                          </p:spTgt>
                                        </p:tgtEl>
                                        <p:attrNameLst>
                                          <p:attrName>style.visibility</p:attrName>
                                        </p:attrNameLst>
                                      </p:cBhvr>
                                      <p:to>
                                        <p:strVal val="visible"/>
                                      </p:to>
                                    </p:set>
                                    <p:anim calcmode="lin" valueType="num">
                                      <p:cBhvr additive="base">
                                        <p:cTn id="40" dur="5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048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Creating and Ratifying the Constitution</a:t>
            </a:r>
            <a:endParaRPr lang="en-US" dirty="0"/>
          </a:p>
        </p:txBody>
      </p:sp>
      <p:sp>
        <p:nvSpPr>
          <p:cNvPr id="3" name="Content Placeholder 2"/>
          <p:cNvSpPr>
            <a:spLocks noGrp="1"/>
          </p:cNvSpPr>
          <p:nvPr>
            <p:ph idx="1"/>
          </p:nvPr>
        </p:nvSpPr>
        <p:spPr/>
        <p:txBody>
          <a:bodyPr/>
          <a:lstStyle/>
          <a:p>
            <a:pPr lvl="1"/>
            <a:r>
              <a:rPr lang="en-US" dirty="0"/>
              <a:t>How will Congress be chosen?</a:t>
            </a:r>
            <a:endParaRPr lang="en-US" b="1" dirty="0"/>
          </a:p>
          <a:p>
            <a:pPr lvl="2"/>
            <a:r>
              <a:rPr lang="en-US" dirty="0"/>
              <a:t>a. Many delegate feared popular elections. Considered the masses too easy swayed by popular passion.</a:t>
            </a:r>
          </a:p>
          <a:p>
            <a:pPr lvl="2"/>
            <a:r>
              <a:rPr lang="en-US" dirty="0"/>
              <a:t>b. Senators would be elected by the state legislators </a:t>
            </a:r>
          </a:p>
          <a:p>
            <a:pPr lvl="2"/>
            <a:r>
              <a:rPr lang="en-US" dirty="0"/>
              <a:t>c. Members of the House of Representatives would be elected directly by the people.</a:t>
            </a:r>
          </a:p>
          <a:p>
            <a:endParaRPr lang="en-US" dirty="0"/>
          </a:p>
        </p:txBody>
      </p:sp>
    </p:spTree>
    <p:extLst>
      <p:ext uri="{BB962C8B-B14F-4D97-AF65-F5344CB8AC3E}">
        <p14:creationId xmlns:p14="http://schemas.microsoft.com/office/powerpoint/2010/main" val="348600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309894"/>
            <a:ext cx="3657600" cy="1161288"/>
          </a:xfrm>
        </p:spPr>
        <p:txBody>
          <a:bodyPr/>
          <a:lstStyle/>
          <a:p>
            <a:r>
              <a:rPr lang="en-US" dirty="0" smtClean="0"/>
              <a:t>Creating the Compromise</a:t>
            </a:r>
            <a:endParaRPr lang="en-US" dirty="0"/>
          </a:p>
        </p:txBody>
      </p:sp>
      <p:sp>
        <p:nvSpPr>
          <p:cNvPr id="3" name="Content Placeholder 2"/>
          <p:cNvSpPr>
            <a:spLocks noGrp="1"/>
          </p:cNvSpPr>
          <p:nvPr>
            <p:ph type="body" sz="half" idx="2"/>
          </p:nvPr>
        </p:nvSpPr>
        <p:spPr>
          <a:xfrm>
            <a:off x="530352" y="1479836"/>
            <a:ext cx="3657600" cy="2595282"/>
          </a:xfrm>
        </p:spPr>
        <p:txBody>
          <a:bodyPr/>
          <a:lstStyle/>
          <a:p>
            <a:pPr lvl="1"/>
            <a:endParaRPr lang="en-US" dirty="0" smtClean="0"/>
          </a:p>
          <a:p>
            <a:pPr lvl="1"/>
            <a:endParaRPr lang="en-US" dirty="0"/>
          </a:p>
        </p:txBody>
      </p:sp>
      <p:pic>
        <p:nvPicPr>
          <p:cNvPr id="4098" name="Picture 2" descr="http://upload.wikimedia.org/wikipedia/commons/5/54/Roger_Sherman_1721-1793_by_Ralph_Earl.jpe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08715" y="472732"/>
            <a:ext cx="4001601" cy="528513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7068" y="2240945"/>
            <a:ext cx="4424167" cy="3668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516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Assignment B:</a:t>
            </a:r>
            <a:endParaRPr lang="en-US" dirty="0"/>
          </a:p>
        </p:txBody>
      </p:sp>
      <p:sp>
        <p:nvSpPr>
          <p:cNvPr id="3" name="Content Placeholder 2"/>
          <p:cNvSpPr>
            <a:spLocks noGrp="1"/>
          </p:cNvSpPr>
          <p:nvPr>
            <p:ph idx="1"/>
          </p:nvPr>
        </p:nvSpPr>
        <p:spPr/>
        <p:txBody>
          <a:bodyPr/>
          <a:lstStyle/>
          <a:p>
            <a:r>
              <a:rPr lang="en-US" dirty="0" smtClean="0"/>
              <a:t>Use the chart of quotes comparing the beliefs of the Federalists and the Anti-federalists</a:t>
            </a:r>
          </a:p>
          <a:p>
            <a:r>
              <a:rPr lang="en-US" dirty="0" smtClean="0"/>
              <a:t>Answer the questions that follow on the worksheet provided.</a:t>
            </a:r>
            <a:endParaRPr lang="en-US" dirty="0"/>
          </a:p>
        </p:txBody>
      </p:sp>
    </p:spTree>
    <p:extLst>
      <p:ext uri="{BB962C8B-B14F-4D97-AF65-F5344CB8AC3E}">
        <p14:creationId xmlns:p14="http://schemas.microsoft.com/office/powerpoint/2010/main" val="2856650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381000"/>
            <a:ext cx="8229600" cy="1143000"/>
          </a:xfrm>
        </p:spPr>
        <p:txBody>
          <a:bodyPr/>
          <a:lstStyle/>
          <a:p>
            <a:r>
              <a:rPr lang="en-US" sz="3600" dirty="0" smtClean="0"/>
              <a:t>II</a:t>
            </a:r>
            <a:r>
              <a:rPr lang="en-US" sz="3600" dirty="0"/>
              <a:t>. Creating and Ratifying the Constitution</a:t>
            </a:r>
          </a:p>
        </p:txBody>
      </p:sp>
      <p:sp>
        <p:nvSpPr>
          <p:cNvPr id="23555" name="Rectangle 3"/>
          <p:cNvSpPr>
            <a:spLocks noGrp="1" noChangeArrowheads="1"/>
          </p:cNvSpPr>
          <p:nvPr>
            <p:ph type="body" idx="1"/>
          </p:nvPr>
        </p:nvSpPr>
        <p:spPr>
          <a:xfrm>
            <a:off x="381000" y="1443251"/>
            <a:ext cx="4451445" cy="5410200"/>
          </a:xfrm>
        </p:spPr>
        <p:txBody>
          <a:bodyPr/>
          <a:lstStyle/>
          <a:p>
            <a:r>
              <a:rPr lang="en-US" sz="2400" dirty="0" smtClean="0"/>
              <a:t>Three-Fifths Compromise</a:t>
            </a:r>
            <a:endParaRPr lang="en-US" sz="2400" dirty="0"/>
          </a:p>
          <a:p>
            <a:pPr lvl="1"/>
            <a:r>
              <a:rPr lang="en-US" sz="1800" dirty="0"/>
              <a:t>1</a:t>
            </a:r>
            <a:r>
              <a:rPr lang="en-US" sz="1800" dirty="0" smtClean="0"/>
              <a:t>. </a:t>
            </a:r>
            <a:r>
              <a:rPr lang="en-US" sz="1800" dirty="0"/>
              <a:t>In an effort to increase their power in the House of Representatives, southern states wanted slaves counted as part of their </a:t>
            </a:r>
            <a:r>
              <a:rPr lang="en-US" sz="1800" dirty="0" smtClean="0"/>
              <a:t>population</a:t>
            </a:r>
          </a:p>
          <a:p>
            <a:pPr lvl="1"/>
            <a:r>
              <a:rPr lang="en-US" sz="1800" dirty="0" smtClean="0"/>
              <a:t>2.  This </a:t>
            </a:r>
            <a:r>
              <a:rPr lang="en-US" sz="1800" dirty="0"/>
              <a:t>idea was opposed by northern states that had fewer </a:t>
            </a:r>
            <a:r>
              <a:rPr lang="en-US" sz="1800" dirty="0" smtClean="0"/>
              <a:t>slaves</a:t>
            </a:r>
          </a:p>
          <a:p>
            <a:pPr lvl="1"/>
            <a:r>
              <a:rPr lang="en-US" sz="1800" dirty="0" smtClean="0"/>
              <a:t>3.  In </a:t>
            </a:r>
            <a:r>
              <a:rPr lang="en-US" sz="1800" dirty="0"/>
              <a:t>the compromise, enslaved persons would be counted as 3/5 of other </a:t>
            </a:r>
            <a:r>
              <a:rPr lang="en-US" sz="1800" dirty="0" smtClean="0"/>
              <a:t>persons</a:t>
            </a:r>
          </a:p>
          <a:p>
            <a:pPr lvl="1"/>
            <a:r>
              <a:rPr lang="en-US" sz="1800" dirty="0" smtClean="0"/>
              <a:t>4.  This </a:t>
            </a:r>
            <a:r>
              <a:rPr lang="en-US" sz="1800" dirty="0"/>
              <a:t>number would be used to determine representation and taxes</a:t>
            </a:r>
          </a:p>
          <a:p>
            <a:endParaRPr lang="en-US" sz="2400" dirty="0"/>
          </a:p>
        </p:txBody>
      </p:sp>
      <p:pic>
        <p:nvPicPr>
          <p:cNvPr id="4" name="Picture 3" descr="54521_cotton-pick_md.gif"/>
          <p:cNvPicPr>
            <a:picLocks noChangeAspect="1"/>
          </p:cNvPicPr>
          <p:nvPr/>
        </p:nvPicPr>
        <p:blipFill>
          <a:blip r:embed="rId2" cstate="print"/>
          <a:stretch>
            <a:fillRect/>
          </a:stretch>
        </p:blipFill>
        <p:spPr>
          <a:xfrm>
            <a:off x="4733499" y="2057400"/>
            <a:ext cx="4275550" cy="30062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anim calcmode="lin" valueType="num">
                                      <p:cBhvr additive="base">
                                        <p:cTn id="11"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 calcmode="lin" valueType="num">
                                      <p:cBhvr additive="base">
                                        <p:cTn id="17"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555">
                                            <p:txEl>
                                              <p:pRg st="3" end="3"/>
                                            </p:txEl>
                                          </p:spTgt>
                                        </p:tgtEl>
                                        <p:attrNameLst>
                                          <p:attrName>style.visibility</p:attrName>
                                        </p:attrNameLst>
                                      </p:cBhvr>
                                      <p:to>
                                        <p:strVal val="visible"/>
                                      </p:to>
                                    </p:set>
                                    <p:anim calcmode="lin" valueType="num">
                                      <p:cBhvr additive="base">
                                        <p:cTn id="23"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3555">
                                            <p:txEl>
                                              <p:pRg st="4" end="4"/>
                                            </p:txEl>
                                          </p:spTgt>
                                        </p:tgtEl>
                                        <p:attrNameLst>
                                          <p:attrName>style.visibility</p:attrName>
                                        </p:attrNameLst>
                                      </p:cBhvr>
                                      <p:to>
                                        <p:strVal val="visible"/>
                                      </p:to>
                                    </p:set>
                                    <p:anim calcmode="lin" valueType="num">
                                      <p:cBhvr additive="base">
                                        <p:cTn id="29"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81000"/>
            <a:ext cx="8229600" cy="1143000"/>
          </a:xfrm>
        </p:spPr>
        <p:txBody>
          <a:bodyPr/>
          <a:lstStyle/>
          <a:p>
            <a:r>
              <a:rPr lang="en-US" sz="3600" dirty="0" smtClean="0"/>
              <a:t>II</a:t>
            </a:r>
            <a:r>
              <a:rPr lang="en-US" sz="3600" dirty="0"/>
              <a:t>. Creating and Ratifying the Constitution</a:t>
            </a:r>
          </a:p>
        </p:txBody>
      </p:sp>
      <p:sp>
        <p:nvSpPr>
          <p:cNvPr id="24579" name="Rectangle 3"/>
          <p:cNvSpPr>
            <a:spLocks noGrp="1" noChangeArrowheads="1"/>
          </p:cNvSpPr>
          <p:nvPr>
            <p:ph type="body" idx="1"/>
          </p:nvPr>
        </p:nvSpPr>
        <p:spPr>
          <a:xfrm>
            <a:off x="533400" y="1676400"/>
            <a:ext cx="8229600" cy="5181600"/>
          </a:xfrm>
        </p:spPr>
        <p:txBody>
          <a:bodyPr/>
          <a:lstStyle/>
          <a:p>
            <a:pPr lvl="1"/>
            <a:r>
              <a:rPr lang="en-US" b="1" dirty="0" smtClean="0"/>
              <a:t>Commerce </a:t>
            </a:r>
            <a:r>
              <a:rPr lang="en-US" b="1" dirty="0"/>
              <a:t>and Slave Trade Compromise- </a:t>
            </a:r>
            <a:r>
              <a:rPr lang="en-US" dirty="0"/>
              <a:t>Northerners wanted Congress to regulate foreign and interstate trade. Southerners feared taxes on exports and slowing of slave trade.</a:t>
            </a:r>
          </a:p>
          <a:p>
            <a:pPr lvl="2"/>
            <a:r>
              <a:rPr lang="en-US" dirty="0" smtClean="0"/>
              <a:t>1.  Congress </a:t>
            </a:r>
            <a:r>
              <a:rPr lang="en-US" dirty="0"/>
              <a:t>would regulate interstate commerce and international trade</a:t>
            </a:r>
          </a:p>
          <a:p>
            <a:pPr lvl="2"/>
            <a:r>
              <a:rPr lang="en-US" dirty="0" smtClean="0"/>
              <a:t>2.  Congress </a:t>
            </a:r>
            <a:r>
              <a:rPr lang="en-US" dirty="0"/>
              <a:t>could not tax exports</a:t>
            </a:r>
          </a:p>
          <a:p>
            <a:pPr lvl="2"/>
            <a:r>
              <a:rPr lang="en-US" dirty="0" smtClean="0"/>
              <a:t>3.  Congress </a:t>
            </a:r>
            <a:r>
              <a:rPr lang="en-US" dirty="0"/>
              <a:t>could not interfere with the slave trade for 20 years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 calcmode="lin" valueType="num">
                                      <p:cBhvr additive="base">
                                        <p:cTn id="17"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457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4579">
                                            <p:txEl>
                                              <p:pRg st="3" end="3"/>
                                            </p:txEl>
                                          </p:spTgt>
                                        </p:tgtEl>
                                        <p:attrNameLst>
                                          <p:attrName>style.visibility</p:attrName>
                                        </p:attrNameLst>
                                      </p:cBhvr>
                                      <p:to>
                                        <p:strVal val="visible"/>
                                      </p:to>
                                    </p:set>
                                    <p:anim calcmode="lin" valueType="num">
                                      <p:cBhvr additive="base">
                                        <p:cTn id="21"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381000"/>
            <a:ext cx="8077200" cy="1143000"/>
          </a:xfrm>
        </p:spPr>
        <p:txBody>
          <a:bodyPr/>
          <a:lstStyle/>
          <a:p>
            <a:r>
              <a:rPr lang="en-US" sz="3600" dirty="0" smtClean="0"/>
              <a:t>II</a:t>
            </a:r>
            <a:r>
              <a:rPr lang="en-US" sz="3600" dirty="0"/>
              <a:t>. Creating and Ratifying the Constitution</a:t>
            </a:r>
          </a:p>
        </p:txBody>
      </p:sp>
      <p:sp>
        <p:nvSpPr>
          <p:cNvPr id="25603" name="Rectangle 3"/>
          <p:cNvSpPr>
            <a:spLocks noGrp="1" noChangeArrowheads="1"/>
          </p:cNvSpPr>
          <p:nvPr>
            <p:ph type="body" idx="1"/>
          </p:nvPr>
        </p:nvSpPr>
        <p:spPr>
          <a:xfrm>
            <a:off x="762000" y="1600200"/>
            <a:ext cx="8153400" cy="5257800"/>
          </a:xfrm>
        </p:spPr>
        <p:txBody>
          <a:bodyPr/>
          <a:lstStyle/>
          <a:p>
            <a:pPr lvl="1"/>
            <a:r>
              <a:rPr lang="en-US" dirty="0" smtClean="0"/>
              <a:t>How </a:t>
            </a:r>
            <a:r>
              <a:rPr lang="en-US" dirty="0"/>
              <a:t>will the President be chosen?</a:t>
            </a:r>
          </a:p>
          <a:p>
            <a:pPr lvl="2"/>
            <a:r>
              <a:rPr lang="en-US" dirty="0"/>
              <a:t>a. Option #1—President will be chosen by members of Congress</a:t>
            </a:r>
          </a:p>
          <a:p>
            <a:pPr lvl="2"/>
            <a:r>
              <a:rPr lang="en-US" dirty="0"/>
              <a:t>b. Option #2—President will be elected by the people</a:t>
            </a:r>
          </a:p>
          <a:p>
            <a:pPr lvl="2"/>
            <a:r>
              <a:rPr lang="en-US" dirty="0"/>
              <a:t>c. Compromise—delegates decided on a system called the </a:t>
            </a:r>
            <a:r>
              <a:rPr lang="en-US" b="1" dirty="0"/>
              <a:t>Electoral College</a:t>
            </a:r>
            <a:r>
              <a:rPr lang="en-US" dirty="0"/>
              <a:t> where each state legislature would choose a number of electors who would select the President and Vice President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anim calcmode="lin" valueType="num">
                                      <p:cBhvr additive="base">
                                        <p:cTn id="11"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60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anim calcmode="lin" valueType="num">
                                      <p:cBhvr additive="base">
                                        <p:cTn id="15"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5603">
                                            <p:txEl>
                                              <p:pRg st="3" end="3"/>
                                            </p:txEl>
                                          </p:spTgt>
                                        </p:tgtEl>
                                        <p:attrNameLst>
                                          <p:attrName>style.visibility</p:attrName>
                                        </p:attrNameLst>
                                      </p:cBhvr>
                                      <p:to>
                                        <p:strVal val="visible"/>
                                      </p:to>
                                    </p:set>
                                    <p:anim calcmode="lin" valueType="num">
                                      <p:cBhvr additive="base">
                                        <p:cTn id="21"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381000"/>
            <a:ext cx="8077200" cy="1143000"/>
          </a:xfrm>
        </p:spPr>
        <p:txBody>
          <a:bodyPr/>
          <a:lstStyle/>
          <a:p>
            <a:r>
              <a:rPr lang="en-US" sz="3600" dirty="0" smtClean="0"/>
              <a:t>II</a:t>
            </a:r>
            <a:r>
              <a:rPr lang="en-US" sz="3600" dirty="0"/>
              <a:t>. Creating and Ratifying the Constitution</a:t>
            </a:r>
          </a:p>
        </p:txBody>
      </p:sp>
      <p:sp>
        <p:nvSpPr>
          <p:cNvPr id="25603" name="Rectangle 3"/>
          <p:cNvSpPr>
            <a:spLocks noGrp="1" noChangeArrowheads="1"/>
          </p:cNvSpPr>
          <p:nvPr>
            <p:ph type="body" idx="1"/>
          </p:nvPr>
        </p:nvSpPr>
        <p:spPr>
          <a:xfrm>
            <a:off x="762000" y="1600200"/>
            <a:ext cx="8153400" cy="5257800"/>
          </a:xfrm>
        </p:spPr>
        <p:txBody>
          <a:bodyPr/>
          <a:lstStyle/>
          <a:p>
            <a:r>
              <a:rPr lang="en-US" dirty="0" smtClean="0"/>
              <a:t>Convention appointed a Committee of Style and Arrangement to draft the Constitution</a:t>
            </a:r>
          </a:p>
          <a:p>
            <a:pPr lvl="1"/>
            <a:r>
              <a:rPr lang="en-US" dirty="0" smtClean="0"/>
              <a:t>James Madison (VA)</a:t>
            </a:r>
          </a:p>
          <a:p>
            <a:pPr lvl="1"/>
            <a:r>
              <a:rPr lang="en-US" dirty="0" smtClean="0"/>
              <a:t>Alexander Hamilton (NY)</a:t>
            </a:r>
          </a:p>
          <a:p>
            <a:pPr lvl="1"/>
            <a:r>
              <a:rPr lang="en-US" dirty="0" smtClean="0"/>
              <a:t>Rufus King (SC)</a:t>
            </a:r>
          </a:p>
          <a:p>
            <a:pPr lvl="1"/>
            <a:r>
              <a:rPr lang="en-US" dirty="0" err="1" smtClean="0"/>
              <a:t>Gouverneur</a:t>
            </a:r>
            <a:r>
              <a:rPr lang="en-US" dirty="0" smtClean="0"/>
              <a:t> Morris (PA)</a:t>
            </a:r>
            <a:endParaRPr lang="en-US" dirty="0"/>
          </a:p>
          <a:p>
            <a:r>
              <a:rPr lang="en-US" dirty="0" smtClean="0"/>
              <a:t>Largely fell upon </a:t>
            </a:r>
            <a:r>
              <a:rPr lang="en-US" dirty="0" err="1" smtClean="0"/>
              <a:t>Gouverneur</a:t>
            </a:r>
            <a:r>
              <a:rPr lang="en-US" dirty="0" smtClean="0"/>
              <a:t> Morris</a:t>
            </a:r>
          </a:p>
          <a:p>
            <a:r>
              <a:rPr lang="en-US" dirty="0" smtClean="0"/>
              <a:t>One of the last sections he composed was the Preamble; stylistic change from “We the People” of named states to “We the People of the United States”</a:t>
            </a:r>
            <a:endParaRPr lang="en-US" dirty="0"/>
          </a:p>
        </p:txBody>
      </p:sp>
    </p:spTree>
    <p:extLst>
      <p:ext uri="{BB962C8B-B14F-4D97-AF65-F5344CB8AC3E}">
        <p14:creationId xmlns:p14="http://schemas.microsoft.com/office/powerpoint/2010/main" val="250037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anim calcmode="lin" valueType="num">
                                      <p:cBhvr additive="base">
                                        <p:cTn id="11"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60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anim calcmode="lin" valueType="num">
                                      <p:cBhvr additive="base">
                                        <p:cTn id="15"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60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anim calcmode="lin" valueType="num">
                                      <p:cBhvr additive="base">
                                        <p:cTn id="19"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anim calcmode="lin" valueType="num">
                                      <p:cBhvr additive="base">
                                        <p:cTn id="23"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5603">
                                            <p:txEl>
                                              <p:pRg st="5" end="5"/>
                                            </p:txEl>
                                          </p:spTgt>
                                        </p:tgtEl>
                                        <p:attrNameLst>
                                          <p:attrName>style.visibility</p:attrName>
                                        </p:attrNameLst>
                                      </p:cBhvr>
                                      <p:to>
                                        <p:strVal val="visible"/>
                                      </p:to>
                                    </p:set>
                                    <p:anim calcmode="lin" valueType="num">
                                      <p:cBhvr additive="base">
                                        <p:cTn id="29"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560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5603">
                                            <p:txEl>
                                              <p:pRg st="6" end="6"/>
                                            </p:txEl>
                                          </p:spTgt>
                                        </p:tgtEl>
                                        <p:attrNameLst>
                                          <p:attrName>style.visibility</p:attrName>
                                        </p:attrNameLst>
                                      </p:cBhvr>
                                      <p:to>
                                        <p:strVal val="visible"/>
                                      </p:to>
                                    </p:set>
                                    <p:anim calcmode="lin" valueType="num">
                                      <p:cBhvr additive="base">
                                        <p:cTn id="33"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56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II. Creating and Ratifying the Constitution</a:t>
            </a:r>
            <a:endParaRPr lang="en-US" dirty="0"/>
          </a:p>
        </p:txBody>
      </p:sp>
      <p:sp>
        <p:nvSpPr>
          <p:cNvPr id="3" name="Content Placeholder 2"/>
          <p:cNvSpPr>
            <a:spLocks noGrp="1"/>
          </p:cNvSpPr>
          <p:nvPr>
            <p:ph idx="1"/>
          </p:nvPr>
        </p:nvSpPr>
        <p:spPr/>
        <p:txBody>
          <a:bodyPr/>
          <a:lstStyle/>
          <a:p>
            <a:r>
              <a:rPr lang="en-US" sz="2400" dirty="0" smtClean="0"/>
              <a:t>When the Committee of Style presented its final draft to the convention, there were several objections:</a:t>
            </a:r>
          </a:p>
          <a:p>
            <a:pPr lvl="1"/>
            <a:r>
              <a:rPr lang="en-US" sz="2400" dirty="0" smtClean="0"/>
              <a:t>George Mason (VA) demanded a Bill of Rights; after delegates voted that it was too late to add one he stated that he “would sooner chop off his right hand than put it to the Constitution”</a:t>
            </a:r>
          </a:p>
          <a:p>
            <a:pPr lvl="1"/>
            <a:r>
              <a:rPr lang="en-US" sz="2400" dirty="0" smtClean="0"/>
              <a:t>Edmund Randolph who first proposed the VA Plan doubted that his state would approve it and refused to sign</a:t>
            </a:r>
          </a:p>
          <a:p>
            <a:pPr lvl="1"/>
            <a:r>
              <a:rPr lang="en-US" sz="2400" dirty="0" smtClean="0"/>
              <a:t>Elbridge Gerry (Massachusetts) that that members of the Senate would hold offices too long and that Massachusetts would not be fairly represented in the House of Representatives.  He refused to sign.</a:t>
            </a:r>
            <a:endParaRPr lang="en-US" sz="2400" dirty="0"/>
          </a:p>
        </p:txBody>
      </p:sp>
    </p:spTree>
    <p:extLst>
      <p:ext uri="{BB962C8B-B14F-4D97-AF65-F5344CB8AC3E}">
        <p14:creationId xmlns:p14="http://schemas.microsoft.com/office/powerpoint/2010/main" val="280582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II. Creating and Ratifying the Constitution</a:t>
            </a:r>
            <a:endParaRPr lang="en-US" dirty="0"/>
          </a:p>
        </p:txBody>
      </p:sp>
      <p:sp>
        <p:nvSpPr>
          <p:cNvPr id="3" name="Content Placeholder 2"/>
          <p:cNvSpPr>
            <a:spLocks noGrp="1"/>
          </p:cNvSpPr>
          <p:nvPr>
            <p:ph idx="1"/>
          </p:nvPr>
        </p:nvSpPr>
        <p:spPr>
          <a:xfrm>
            <a:off x="0" y="1600200"/>
            <a:ext cx="6705600" cy="4530725"/>
          </a:xfrm>
        </p:spPr>
        <p:txBody>
          <a:bodyPr/>
          <a:lstStyle/>
          <a:p>
            <a:r>
              <a:rPr lang="en-US" sz="2400" dirty="0" smtClean="0"/>
              <a:t>Ben Franklin also objected to the Constitution but put an end to the speculation</a:t>
            </a:r>
          </a:p>
          <a:p>
            <a:r>
              <a:rPr lang="en-US" sz="2400" dirty="0" smtClean="0"/>
              <a:t>He asked James Wilson to read a speech:</a:t>
            </a:r>
          </a:p>
          <a:p>
            <a:pPr lvl="1"/>
            <a:r>
              <a:rPr lang="en-US" sz="2200" dirty="0" smtClean="0"/>
              <a:t> “I confess that there are several parts of this constitution which I do not at present approve, but I am not sure I shall never approve them:  For having lived long, I have experienced many instances of being obliged by better information or fuller consideration, to change opinions even on important subjects, which I once thought right, but found to be otherwise…Thus I consent, Sir, to this Constitution because I expect no better, and because I am not sure, that it is not the best.”</a:t>
            </a:r>
            <a:endParaRPr lang="en-US" sz="2200" dirty="0"/>
          </a:p>
        </p:txBody>
      </p:sp>
      <p:pic>
        <p:nvPicPr>
          <p:cNvPr id="4" name="Picture 3"/>
          <p:cNvPicPr>
            <a:picLocks noChangeAspect="1"/>
          </p:cNvPicPr>
          <p:nvPr/>
        </p:nvPicPr>
        <p:blipFill>
          <a:blip r:embed="rId2"/>
          <a:stretch>
            <a:fillRect/>
          </a:stretch>
        </p:blipFill>
        <p:spPr>
          <a:xfrm>
            <a:off x="6725587" y="2362200"/>
            <a:ext cx="1924050" cy="2381250"/>
          </a:xfrm>
          <a:prstGeom prst="rect">
            <a:avLst/>
          </a:prstGeom>
        </p:spPr>
      </p:pic>
    </p:spTree>
    <p:extLst>
      <p:ext uri="{BB962C8B-B14F-4D97-AF65-F5344CB8AC3E}">
        <p14:creationId xmlns:p14="http://schemas.microsoft.com/office/powerpoint/2010/main" val="169303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533400"/>
            <a:ext cx="8382000" cy="1143000"/>
          </a:xfrm>
        </p:spPr>
        <p:txBody>
          <a:bodyPr/>
          <a:lstStyle/>
          <a:p>
            <a:r>
              <a:rPr lang="en-US" sz="3600" dirty="0" smtClean="0"/>
              <a:t>II</a:t>
            </a:r>
            <a:r>
              <a:rPr lang="en-US" sz="3600" dirty="0"/>
              <a:t>. Creating and Ratifying the Constitution</a:t>
            </a:r>
          </a:p>
        </p:txBody>
      </p:sp>
      <p:sp>
        <p:nvSpPr>
          <p:cNvPr id="32771" name="Rectangle 3"/>
          <p:cNvSpPr>
            <a:spLocks noGrp="1" noChangeArrowheads="1"/>
          </p:cNvSpPr>
          <p:nvPr>
            <p:ph type="body" idx="1"/>
          </p:nvPr>
        </p:nvSpPr>
        <p:spPr>
          <a:xfrm>
            <a:off x="838200" y="1661410"/>
            <a:ext cx="7772400" cy="4530725"/>
          </a:xfrm>
        </p:spPr>
        <p:txBody>
          <a:bodyPr/>
          <a:lstStyle/>
          <a:p>
            <a:r>
              <a:rPr lang="en-US" sz="2400" dirty="0" smtClean="0"/>
              <a:t>Delegates </a:t>
            </a:r>
            <a:r>
              <a:rPr lang="en-US" sz="2400" dirty="0"/>
              <a:t>signed the Constitution on September 17, 1787 and decided it would take nine out of the thirteen states to ratify the </a:t>
            </a:r>
            <a:r>
              <a:rPr lang="en-US" sz="2400" dirty="0" smtClean="0"/>
              <a:t>document</a:t>
            </a:r>
          </a:p>
          <a:p>
            <a:r>
              <a:rPr lang="en-US" sz="2400" dirty="0" smtClean="0"/>
              <a:t>By the end of October, the tide was turning against the Constitution</a:t>
            </a:r>
          </a:p>
          <a:p>
            <a:pPr lvl="1"/>
            <a:r>
              <a:rPr lang="en-US" sz="2200" dirty="0" smtClean="0"/>
              <a:t>VA-Richard Henry Lee and Patrick Henry announced that they would work against ratification; Lee said that the Constitution was the work of “the artful and ever active aristocracy”; angered by the wording of the Preamble; and agreed with George Mason that there needed to be a Bill of Rights</a:t>
            </a:r>
          </a:p>
          <a:p>
            <a:pPr lvl="1"/>
            <a:r>
              <a:rPr lang="en-US" sz="2200" dirty="0" smtClean="0"/>
              <a:t>MA-James Winthrop published letters under the pseudonym, “Agrippa”, charging that the Constitution gave too much power to the central government</a:t>
            </a:r>
          </a:p>
        </p:txBody>
      </p:sp>
    </p:spTree>
    <p:extLst>
      <p:ext uri="{BB962C8B-B14F-4D97-AF65-F5344CB8AC3E}">
        <p14:creationId xmlns:p14="http://schemas.microsoft.com/office/powerpoint/2010/main" val="181559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Ratifying the Constitution</a:t>
            </a:r>
            <a:endParaRPr lang="en-US" dirty="0"/>
          </a:p>
        </p:txBody>
      </p:sp>
      <p:sp>
        <p:nvSpPr>
          <p:cNvPr id="3" name="Content Placeholder 2"/>
          <p:cNvSpPr>
            <a:spLocks noGrp="1"/>
          </p:cNvSpPr>
          <p:nvPr>
            <p:ph idx="1"/>
          </p:nvPr>
        </p:nvSpPr>
        <p:spPr/>
        <p:txBody>
          <a:bodyPr/>
          <a:lstStyle/>
          <a:p>
            <a:r>
              <a:rPr lang="en-US" dirty="0" smtClean="0"/>
              <a:t>Anti-federalists:  </a:t>
            </a:r>
          </a:p>
          <a:p>
            <a:r>
              <a:rPr lang="en-US" dirty="0" smtClean="0"/>
              <a:t>In NY on September 27, newspapers published a series of attacks against the Constitution and the Philadelphia Convention:</a:t>
            </a:r>
          </a:p>
          <a:p>
            <a:pPr lvl="1"/>
            <a:r>
              <a:rPr lang="en-US" dirty="0" smtClean="0"/>
              <a:t>Used the pseudonym “CATO”, “Sydney”, “Brutus”</a:t>
            </a:r>
          </a:p>
          <a:p>
            <a:pPr lvl="1"/>
            <a:r>
              <a:rPr lang="en-US" dirty="0" smtClean="0"/>
              <a:t>Long thought to be New York’s antifederalist governor, George Clinton, and his supporters</a:t>
            </a:r>
          </a:p>
        </p:txBody>
      </p:sp>
    </p:spTree>
    <p:extLst>
      <p:ext uri="{BB962C8B-B14F-4D97-AF65-F5344CB8AC3E}">
        <p14:creationId xmlns:p14="http://schemas.microsoft.com/office/powerpoint/2010/main" val="100092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526" y="-152400"/>
            <a:ext cx="6410477" cy="1143000"/>
          </a:xfrm>
        </p:spPr>
        <p:txBody>
          <a:bodyPr/>
          <a:lstStyle/>
          <a:p>
            <a:r>
              <a:rPr lang="en-US" dirty="0" smtClean="0"/>
              <a:t>Anti-Federalists</a:t>
            </a:r>
            <a:endParaRPr lang="en-US" dirty="0"/>
          </a:p>
        </p:txBody>
      </p:sp>
      <p:sp>
        <p:nvSpPr>
          <p:cNvPr id="3" name="Content Placeholder 2"/>
          <p:cNvSpPr>
            <a:spLocks noGrp="1"/>
          </p:cNvSpPr>
          <p:nvPr>
            <p:ph idx="1"/>
          </p:nvPr>
        </p:nvSpPr>
        <p:spPr>
          <a:xfrm>
            <a:off x="328526" y="838200"/>
            <a:ext cx="4681885" cy="4007224"/>
          </a:xfrm>
        </p:spPr>
        <p:txBody>
          <a:bodyPr>
            <a:noAutofit/>
          </a:bodyPr>
          <a:lstStyle/>
          <a:p>
            <a:r>
              <a:rPr lang="en-US" sz="2000" b="1" dirty="0" smtClean="0"/>
              <a:t>Opposed the Constitution</a:t>
            </a:r>
          </a:p>
          <a:p>
            <a:r>
              <a:rPr lang="en-US" sz="2000" dirty="0" smtClean="0"/>
              <a:t>Felt it gave too much power to the national government</a:t>
            </a:r>
          </a:p>
          <a:p>
            <a:pPr lvl="1"/>
            <a:r>
              <a:rPr lang="en-US" sz="2000" dirty="0" smtClean="0"/>
              <a:t>Too much like the King and Parliament</a:t>
            </a:r>
          </a:p>
          <a:p>
            <a:pPr lvl="1"/>
            <a:r>
              <a:rPr lang="en-US" sz="2000" dirty="0" smtClean="0"/>
              <a:t>Took too much power away from the states</a:t>
            </a:r>
          </a:p>
          <a:p>
            <a:pPr lvl="1"/>
            <a:r>
              <a:rPr lang="en-US" sz="2000" dirty="0" smtClean="0"/>
              <a:t>Wanted a Bill of Rights Added To guarantee basic liberties </a:t>
            </a:r>
          </a:p>
          <a:p>
            <a:pPr lvl="1"/>
            <a:r>
              <a:rPr lang="en-US" sz="2000" dirty="0" smtClean="0"/>
              <a:t>Articles </a:t>
            </a:r>
            <a:r>
              <a:rPr lang="en-US" sz="2000" dirty="0"/>
              <a:t>of Confederation needed to be fixed, not thrown </a:t>
            </a:r>
            <a:r>
              <a:rPr lang="en-US" sz="2000" dirty="0" smtClean="0"/>
              <a:t>away</a:t>
            </a:r>
          </a:p>
          <a:p>
            <a:pPr lvl="1"/>
            <a:r>
              <a:rPr lang="en-US" sz="2000" dirty="0" smtClean="0"/>
              <a:t>Made </a:t>
            </a:r>
            <a:r>
              <a:rPr lang="en-US" sz="2000" dirty="0"/>
              <a:t>up of small farmers and poor </a:t>
            </a:r>
            <a:r>
              <a:rPr lang="en-US" sz="2000" dirty="0" smtClean="0"/>
              <a:t>merchants</a:t>
            </a:r>
            <a:endParaRPr lang="en-US" sz="2000" dirty="0"/>
          </a:p>
          <a:p>
            <a:r>
              <a:rPr lang="en-US" sz="2000" dirty="0" smtClean="0"/>
              <a:t>Wrote a series of essays (Anti-Federalist Essays)</a:t>
            </a:r>
          </a:p>
          <a:p>
            <a:pPr lvl="1"/>
            <a:r>
              <a:rPr lang="en-US" sz="2000" dirty="0" smtClean="0"/>
              <a:t>Discouraged ratification of the Constitution</a:t>
            </a:r>
            <a:endParaRPr lang="en-US" sz="2000" dirty="0"/>
          </a:p>
        </p:txBody>
      </p:sp>
      <p:pic>
        <p:nvPicPr>
          <p:cNvPr id="6146" name="Picture 2" descr="Patrick hen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8093" y="295832"/>
            <a:ext cx="2901603" cy="350830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13326" y="3533648"/>
            <a:ext cx="2350458" cy="3041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324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Brinkley-Federalists</a:t>
            </a:r>
            <a:endParaRPr lang="en-US" dirty="0"/>
          </a:p>
        </p:txBody>
      </p:sp>
      <p:sp>
        <p:nvSpPr>
          <p:cNvPr id="3" name="Content Placeholder 2"/>
          <p:cNvSpPr>
            <a:spLocks noGrp="1"/>
          </p:cNvSpPr>
          <p:nvPr>
            <p:ph idx="1"/>
          </p:nvPr>
        </p:nvSpPr>
        <p:spPr/>
        <p:txBody>
          <a:bodyPr/>
          <a:lstStyle/>
          <a:p>
            <a:r>
              <a:rPr lang="en-US" dirty="0" smtClean="0"/>
              <a:t>What advantages did the Federalists have over the Anti-Federalists?</a:t>
            </a:r>
            <a:endParaRPr lang="en-US" dirty="0"/>
          </a:p>
        </p:txBody>
      </p:sp>
    </p:spTree>
    <p:extLst>
      <p:ext uri="{BB962C8B-B14F-4D97-AF65-F5344CB8AC3E}">
        <p14:creationId xmlns:p14="http://schemas.microsoft.com/office/powerpoint/2010/main" val="825223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wenty"/>
          <p:cNvPicPr>
            <a:picLocks noChangeAspect="1" noChangeArrowheads="1"/>
          </p:cNvPicPr>
          <p:nvPr/>
        </p:nvPicPr>
        <p:blipFill>
          <a:blip r:embed="rId2" cstate="print"/>
          <a:srcRect/>
          <a:stretch>
            <a:fillRect/>
          </a:stretch>
        </p:blipFill>
        <p:spPr bwMode="auto">
          <a:xfrm>
            <a:off x="296301" y="325677"/>
            <a:ext cx="8571381" cy="5999967"/>
          </a:xfrm>
          <a:prstGeom prst="rect">
            <a:avLst/>
          </a:prstGeom>
          <a:noFill/>
          <a:ln w="9525">
            <a:noFill/>
            <a:miter lim="800000"/>
            <a:headEnd/>
            <a:tailEnd/>
          </a:ln>
        </p:spPr>
      </p:pic>
    </p:spTree>
    <p:extLst>
      <p:ext uri="{BB962C8B-B14F-4D97-AF65-F5344CB8AC3E}">
        <p14:creationId xmlns:p14="http://schemas.microsoft.com/office/powerpoint/2010/main" val="31021625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Federalists</a:t>
            </a:r>
            <a:endParaRPr lang="en-US" dirty="0"/>
          </a:p>
        </p:txBody>
      </p:sp>
      <p:sp>
        <p:nvSpPr>
          <p:cNvPr id="3" name="Content Placeholder 2"/>
          <p:cNvSpPr>
            <a:spLocks noGrp="1"/>
          </p:cNvSpPr>
          <p:nvPr>
            <p:ph idx="1"/>
          </p:nvPr>
        </p:nvSpPr>
        <p:spPr>
          <a:xfrm>
            <a:off x="914400" y="1600200"/>
            <a:ext cx="4876800" cy="4530725"/>
          </a:xfrm>
        </p:spPr>
        <p:txBody>
          <a:bodyPr/>
          <a:lstStyle/>
          <a:p>
            <a:r>
              <a:rPr lang="en-US" sz="2400" dirty="0"/>
              <a:t>Alarmed by the “anti-Federalist” letters, Alexander Hamilton decided to mount a campaign to </a:t>
            </a:r>
            <a:r>
              <a:rPr lang="en-US" sz="2400" dirty="0" smtClean="0"/>
              <a:t>reply</a:t>
            </a:r>
          </a:p>
          <a:p>
            <a:r>
              <a:rPr lang="en-US" sz="2400" dirty="0" smtClean="0"/>
              <a:t>Eighty-five letters from “</a:t>
            </a:r>
            <a:r>
              <a:rPr lang="en-US" sz="2400" dirty="0" err="1" smtClean="0"/>
              <a:t>Publius</a:t>
            </a:r>
            <a:r>
              <a:rPr lang="en-US" sz="2400" dirty="0" smtClean="0"/>
              <a:t>”</a:t>
            </a:r>
          </a:p>
          <a:p>
            <a:pPr lvl="1"/>
            <a:r>
              <a:rPr lang="en-US" sz="2400" dirty="0" smtClean="0"/>
              <a:t>55 written by Hamilton</a:t>
            </a:r>
          </a:p>
          <a:p>
            <a:pPr lvl="1"/>
            <a:r>
              <a:rPr lang="en-US" sz="2400" dirty="0" smtClean="0"/>
              <a:t>29 by Madison</a:t>
            </a:r>
          </a:p>
          <a:p>
            <a:pPr lvl="1"/>
            <a:r>
              <a:rPr lang="en-US" sz="2400" dirty="0" smtClean="0"/>
              <a:t>5 by John Jay</a:t>
            </a:r>
          </a:p>
          <a:p>
            <a:r>
              <a:rPr lang="en-US" sz="2400" dirty="0" smtClean="0"/>
              <a:t>Hamilton arranged that the letters by printed in book form and on May 28, 1788, a 2 volume edition of </a:t>
            </a:r>
            <a:r>
              <a:rPr lang="en-US" sz="2400" i="1" dirty="0" smtClean="0"/>
              <a:t>The Federalist </a:t>
            </a:r>
            <a:r>
              <a:rPr lang="en-US" sz="2400" dirty="0" smtClean="0"/>
              <a:t>was published in New York</a:t>
            </a:r>
            <a:endParaRPr lang="en-US" sz="2400" dirty="0"/>
          </a:p>
          <a:p>
            <a:endParaRPr lang="en-US" dirty="0"/>
          </a:p>
        </p:txBody>
      </p:sp>
      <p:pic>
        <p:nvPicPr>
          <p:cNvPr id="4" name="Picture 3"/>
          <p:cNvPicPr>
            <a:picLocks noChangeAspect="1"/>
          </p:cNvPicPr>
          <p:nvPr/>
        </p:nvPicPr>
        <p:blipFill>
          <a:blip r:embed="rId2"/>
          <a:stretch>
            <a:fillRect/>
          </a:stretch>
        </p:blipFill>
        <p:spPr>
          <a:xfrm>
            <a:off x="6019800" y="1981200"/>
            <a:ext cx="2922565" cy="3436937"/>
          </a:xfrm>
          <a:prstGeom prst="rect">
            <a:avLst/>
          </a:prstGeom>
        </p:spPr>
      </p:pic>
    </p:spTree>
    <p:extLst>
      <p:ext uri="{BB962C8B-B14F-4D97-AF65-F5344CB8AC3E}">
        <p14:creationId xmlns:p14="http://schemas.microsoft.com/office/powerpoint/2010/main" val="328316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36"/>
            <a:ext cx="8258305" cy="1143000"/>
          </a:xfrm>
        </p:spPr>
        <p:txBody>
          <a:bodyPr/>
          <a:lstStyle/>
          <a:p>
            <a:r>
              <a:rPr lang="en-US" dirty="0" smtClean="0"/>
              <a:t>Federalists</a:t>
            </a:r>
            <a:endParaRPr lang="en-US" dirty="0"/>
          </a:p>
        </p:txBody>
      </p:sp>
      <p:sp>
        <p:nvSpPr>
          <p:cNvPr id="3" name="Content Placeholder 2"/>
          <p:cNvSpPr>
            <a:spLocks noGrp="1"/>
          </p:cNvSpPr>
          <p:nvPr>
            <p:ph idx="1"/>
          </p:nvPr>
        </p:nvSpPr>
        <p:spPr>
          <a:xfrm>
            <a:off x="152400" y="1092827"/>
            <a:ext cx="4601570" cy="4471792"/>
          </a:xfrm>
        </p:spPr>
        <p:txBody>
          <a:bodyPr>
            <a:noAutofit/>
          </a:bodyPr>
          <a:lstStyle/>
          <a:p>
            <a:r>
              <a:rPr lang="en-US" sz="2000" b="1" dirty="0" smtClean="0"/>
              <a:t>Supported the Constitution</a:t>
            </a:r>
          </a:p>
          <a:p>
            <a:r>
              <a:rPr lang="en-US" sz="2200" b="1" dirty="0" smtClean="0"/>
              <a:t>Nation couldn’t survive without a strong national government </a:t>
            </a:r>
          </a:p>
          <a:p>
            <a:pPr lvl="1"/>
            <a:r>
              <a:rPr lang="en-US" sz="2000" dirty="0" smtClean="0"/>
              <a:t>Proof: Articles of Confederation</a:t>
            </a:r>
          </a:p>
          <a:p>
            <a:pPr lvl="1"/>
            <a:r>
              <a:rPr lang="en-US" sz="2000" dirty="0" smtClean="0"/>
              <a:t>Did </a:t>
            </a:r>
            <a:r>
              <a:rPr lang="en-US" sz="2000" dirty="0"/>
              <a:t>not think a bill of rights was </a:t>
            </a:r>
            <a:r>
              <a:rPr lang="en-US" sz="2000" dirty="0" smtClean="0"/>
              <a:t>necessary</a:t>
            </a:r>
          </a:p>
          <a:p>
            <a:pPr lvl="1"/>
            <a:r>
              <a:rPr lang="en-US" sz="2000" dirty="0" smtClean="0"/>
              <a:t>Made </a:t>
            </a:r>
            <a:r>
              <a:rPr lang="en-US" sz="2000" dirty="0"/>
              <a:t>up of mainly Large farmers, rich merchants and </a:t>
            </a:r>
            <a:r>
              <a:rPr lang="en-US" sz="2000" dirty="0" smtClean="0"/>
              <a:t>artisans</a:t>
            </a:r>
            <a:endParaRPr lang="en-US" dirty="0" smtClean="0"/>
          </a:p>
          <a:p>
            <a:r>
              <a:rPr lang="en-US" sz="2000" b="1" dirty="0" smtClean="0">
                <a:cs typeface="Arial" panose="020B0604020202020204" pitchFamily="34" charset="0"/>
              </a:rPr>
              <a:t>“The Federalist” Papers</a:t>
            </a:r>
          </a:p>
          <a:p>
            <a:pPr lvl="1"/>
            <a:r>
              <a:rPr lang="en-US" sz="2000" dirty="0" smtClean="0"/>
              <a:t>Written by James Madison, John Jay, and Alexander Hamilton</a:t>
            </a:r>
          </a:p>
          <a:p>
            <a:pPr lvl="1"/>
            <a:r>
              <a:rPr lang="en-US" sz="2000" dirty="0" smtClean="0"/>
              <a:t>Defended the constitution and attempted to persuade citizens to vote for ratification</a:t>
            </a:r>
            <a:endParaRPr lang="en-US" sz="2000" dirty="0"/>
          </a:p>
        </p:txBody>
      </p:sp>
      <p:pic>
        <p:nvPicPr>
          <p:cNvPr id="7170" name="Picture 2" descr="Alexander Hamilton portrait by John Trumbull 18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0723" y="-14874"/>
            <a:ext cx="2818356" cy="334359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 painted portrait of a man with greying hair, looking le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970" y="3733800"/>
            <a:ext cx="2095500" cy="263842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James Madis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0005" y="3141301"/>
            <a:ext cx="20955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02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Text Box 5"/>
          <p:cNvSpPr txBox="1">
            <a:spLocks noChangeArrowheads="1"/>
          </p:cNvSpPr>
          <p:nvPr/>
        </p:nvSpPr>
        <p:spPr bwMode="auto">
          <a:xfrm>
            <a:off x="-228600" y="0"/>
            <a:ext cx="9372600" cy="8142288"/>
          </a:xfrm>
          <a:prstGeom prst="rect">
            <a:avLst/>
          </a:prstGeom>
          <a:solidFill>
            <a:schemeClr val="bg1"/>
          </a:solidFill>
          <a:ln w="9525">
            <a:noFill/>
            <a:miter lim="800000"/>
            <a:headEnd/>
            <a:tailEnd/>
          </a:ln>
          <a:effectLst/>
        </p:spPr>
        <p:txBody>
          <a:bodyPr>
            <a:spAutoFit/>
          </a:bodyPr>
          <a:lstStyle/>
          <a:p>
            <a:pPr>
              <a:spcBef>
                <a:spcPct val="50000"/>
              </a:spcBef>
            </a:pPr>
            <a:endParaRPr lang="en-US" sz="9600"/>
          </a:p>
          <a:p>
            <a:pPr>
              <a:spcBef>
                <a:spcPct val="50000"/>
              </a:spcBef>
            </a:pPr>
            <a:endParaRPr lang="en-US" sz="9600"/>
          </a:p>
          <a:p>
            <a:pPr>
              <a:spcBef>
                <a:spcPct val="50000"/>
              </a:spcBef>
            </a:pPr>
            <a:endParaRPr lang="en-US" sz="9600"/>
          </a:p>
          <a:p>
            <a:pPr>
              <a:spcBef>
                <a:spcPct val="50000"/>
              </a:spcBef>
            </a:pPr>
            <a:endParaRPr lang="en-US" sz="9600"/>
          </a:p>
        </p:txBody>
      </p:sp>
      <p:graphicFrame>
        <p:nvGraphicFramePr>
          <p:cNvPr id="34857" name="Group 41"/>
          <p:cNvGraphicFramePr>
            <a:graphicFrameLocks noGrp="1"/>
          </p:cNvGraphicFramePr>
          <p:nvPr>
            <p:ph/>
          </p:nvPr>
        </p:nvGraphicFramePr>
        <p:xfrm>
          <a:off x="457200" y="685800"/>
          <a:ext cx="8077200" cy="6172201"/>
        </p:xfrm>
        <a:graphic>
          <a:graphicData uri="http://schemas.openxmlformats.org/drawingml/2006/table">
            <a:tbl>
              <a:tblPr/>
              <a:tblGrid>
                <a:gridCol w="2692400"/>
                <a:gridCol w="2692400"/>
                <a:gridCol w="2692400"/>
              </a:tblGrid>
              <a:tr h="7635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President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Strong leader for nation</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Feared would become dictator</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45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Role of Congress</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Strong Congress to make laws for nation</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State legislatures to have most power</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61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752600" algn="r"/>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Courts	</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Handle disputes that affect nation</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State courts most power</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Role of States</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National gov’t supreme</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State gov’t supreme</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45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Bill of Rights?</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No need, each state already had one</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Must have one to prevent abuse </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42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Federal gov’t</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Division of power would keep federal under control</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Federal gov’t would abuse rights of citizens (like King)</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42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Examples</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Alexander Hamilton, James Madison, John Jay, </a:t>
                      </a: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Federalist Papers</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NC, Anti-Federalist essays</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858" name="Text Box 42"/>
          <p:cNvSpPr txBox="1">
            <a:spLocks noChangeArrowheads="1"/>
          </p:cNvSpPr>
          <p:nvPr/>
        </p:nvSpPr>
        <p:spPr bwMode="auto">
          <a:xfrm>
            <a:off x="3429000" y="228600"/>
            <a:ext cx="1905000" cy="366713"/>
          </a:xfrm>
          <a:prstGeom prst="rect">
            <a:avLst/>
          </a:prstGeom>
          <a:noFill/>
          <a:ln w="9525">
            <a:noFill/>
            <a:miter lim="800000"/>
            <a:headEnd/>
            <a:tailEnd/>
          </a:ln>
          <a:effectLst/>
        </p:spPr>
        <p:txBody>
          <a:bodyPr>
            <a:spAutoFit/>
          </a:bodyPr>
          <a:lstStyle/>
          <a:p>
            <a:pPr eaLnBrk="0" hangingPunct="0">
              <a:spcBef>
                <a:spcPct val="50000"/>
              </a:spcBef>
            </a:pPr>
            <a:r>
              <a:rPr lang="en-US" b="1" dirty="0" smtClean="0"/>
              <a:t>Federalists</a:t>
            </a:r>
            <a:endParaRPr lang="en-US" b="1" dirty="0"/>
          </a:p>
        </p:txBody>
      </p:sp>
      <p:sp>
        <p:nvSpPr>
          <p:cNvPr id="34859" name="Text Box 43"/>
          <p:cNvSpPr txBox="1">
            <a:spLocks noChangeArrowheads="1"/>
          </p:cNvSpPr>
          <p:nvPr/>
        </p:nvSpPr>
        <p:spPr bwMode="auto">
          <a:xfrm>
            <a:off x="6096000" y="228600"/>
            <a:ext cx="2209800" cy="366713"/>
          </a:xfrm>
          <a:prstGeom prst="rect">
            <a:avLst/>
          </a:prstGeom>
          <a:noFill/>
          <a:ln w="9525">
            <a:noFill/>
            <a:miter lim="800000"/>
            <a:headEnd/>
            <a:tailEnd/>
          </a:ln>
          <a:effectLst/>
        </p:spPr>
        <p:txBody>
          <a:bodyPr>
            <a:spAutoFit/>
          </a:bodyPr>
          <a:lstStyle/>
          <a:p>
            <a:pPr eaLnBrk="0" hangingPunct="0">
              <a:spcBef>
                <a:spcPct val="50000"/>
              </a:spcBef>
            </a:pPr>
            <a:r>
              <a:rPr lang="en-US" b="1" dirty="0" smtClean="0"/>
              <a:t>Anti-Federalists</a:t>
            </a:r>
            <a:endParaRPr lang="en-US"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28259" y="1553530"/>
            <a:ext cx="7772400" cy="5853112"/>
          </a:xfrm>
        </p:spPr>
        <p:txBody>
          <a:bodyPr/>
          <a:lstStyle/>
          <a:p>
            <a:r>
              <a:rPr lang="en-US" sz="2400" dirty="0"/>
              <a:t>T</a:t>
            </a:r>
            <a:r>
              <a:rPr lang="en-US" sz="2400" dirty="0" smtClean="0"/>
              <a:t>he debate over ratification was primarily over a Bill of Rights</a:t>
            </a:r>
          </a:p>
          <a:p>
            <a:r>
              <a:rPr lang="en-US" sz="2400" dirty="0" smtClean="0"/>
              <a:t>Hamilton originally thought it unnecessary and dangerous; Madison originally agreed but backed down and in October of 1788 called for a compromise and an inclusion of a Bill of Rights</a:t>
            </a:r>
            <a:endParaRPr lang="en-US" sz="2400" dirty="0"/>
          </a:p>
          <a:p>
            <a:pPr lvl="1"/>
            <a:r>
              <a:rPr lang="en-US" sz="2200" dirty="0"/>
              <a:t>1. Delaware was the first state to ratify the document on December 17, 1787</a:t>
            </a:r>
          </a:p>
          <a:p>
            <a:pPr lvl="1"/>
            <a:r>
              <a:rPr lang="en-US" sz="2200" dirty="0"/>
              <a:t>2. On June 21, 1788, New Hampshire became the ninth state to ratify the Constitution, putting it into effect</a:t>
            </a:r>
          </a:p>
          <a:p>
            <a:pPr lvl="1"/>
            <a:r>
              <a:rPr lang="en-US" sz="2200" dirty="0"/>
              <a:t>3. North Carolina ratifies Constitution on</a:t>
            </a:r>
            <a:br>
              <a:rPr lang="en-US" sz="2200" dirty="0"/>
            </a:br>
            <a:r>
              <a:rPr lang="en-US" sz="2200" dirty="0"/>
              <a:t>November 1, 1789, the 12</a:t>
            </a:r>
            <a:r>
              <a:rPr lang="en-US" sz="2200" baseline="30000" dirty="0"/>
              <a:t>th</a:t>
            </a:r>
            <a:r>
              <a:rPr lang="en-US" sz="2200" dirty="0"/>
              <a:t> state to do so</a:t>
            </a:r>
          </a:p>
          <a:p>
            <a:pPr lvl="1"/>
            <a:r>
              <a:rPr lang="en-US" sz="2200" dirty="0"/>
              <a:t>4.Rhode Island was the last to ratify the Constitution in 1790</a:t>
            </a:r>
          </a:p>
          <a:p>
            <a:endParaRPr lang="en-US" dirty="0"/>
          </a:p>
        </p:txBody>
      </p:sp>
      <p:pic>
        <p:nvPicPr>
          <p:cNvPr id="3" name="Picture 2"/>
          <p:cNvPicPr>
            <a:picLocks noChangeAspect="1"/>
          </p:cNvPicPr>
          <p:nvPr/>
        </p:nvPicPr>
        <p:blipFill>
          <a:blip r:embed="rId2"/>
          <a:stretch>
            <a:fillRect/>
          </a:stretch>
        </p:blipFill>
        <p:spPr>
          <a:xfrm>
            <a:off x="228600" y="381000"/>
            <a:ext cx="8571719" cy="1140051"/>
          </a:xfrm>
          <a:prstGeom prst="rect">
            <a:avLst/>
          </a:prstGeom>
        </p:spPr>
      </p:pic>
    </p:spTree>
    <p:extLst>
      <p:ext uri="{BB962C8B-B14F-4D97-AF65-F5344CB8AC3E}">
        <p14:creationId xmlns:p14="http://schemas.microsoft.com/office/powerpoint/2010/main" val="149991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wenty"/>
          <p:cNvPicPr>
            <a:picLocks noChangeAspect="1" noChangeArrowheads="1"/>
          </p:cNvPicPr>
          <p:nvPr/>
        </p:nvPicPr>
        <p:blipFill>
          <a:blip r:embed="rId2" cstate="print"/>
          <a:srcRect/>
          <a:stretch>
            <a:fillRect/>
          </a:stretch>
        </p:blipFill>
        <p:spPr bwMode="auto">
          <a:xfrm>
            <a:off x="296301" y="325677"/>
            <a:ext cx="8571381" cy="5999967"/>
          </a:xfrm>
          <a:prstGeom prst="rect">
            <a:avLst/>
          </a:prstGeom>
          <a:noFill/>
          <a:ln w="9525">
            <a:noFill/>
            <a:miter lim="800000"/>
            <a:headEnd/>
            <a:tailEnd/>
          </a:ln>
        </p:spPr>
      </p:pic>
    </p:spTree>
    <p:extLst>
      <p:ext uri="{BB962C8B-B14F-4D97-AF65-F5344CB8AC3E}">
        <p14:creationId xmlns:p14="http://schemas.microsoft.com/office/powerpoint/2010/main" val="2262016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8305" y="636478"/>
            <a:ext cx="8400789" cy="5414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6606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Brinkley</a:t>
            </a:r>
            <a:endParaRPr lang="en-US" dirty="0"/>
          </a:p>
        </p:txBody>
      </p:sp>
      <p:sp>
        <p:nvSpPr>
          <p:cNvPr id="3" name="Content Placeholder 2"/>
          <p:cNvSpPr>
            <a:spLocks noGrp="1"/>
          </p:cNvSpPr>
          <p:nvPr>
            <p:ph idx="1"/>
          </p:nvPr>
        </p:nvSpPr>
        <p:spPr>
          <a:xfrm>
            <a:off x="381000" y="1600200"/>
            <a:ext cx="8305800" cy="4530725"/>
          </a:xfrm>
        </p:spPr>
        <p:txBody>
          <a:bodyPr/>
          <a:lstStyle/>
          <a:p>
            <a:r>
              <a:rPr lang="en-US" sz="2000" b="1" dirty="0" smtClean="0"/>
              <a:t>Who were some of the “advocates of centralization” or supporters of a strong national government during the 1780s?</a:t>
            </a:r>
          </a:p>
          <a:p>
            <a:pPr lvl="1"/>
            <a:r>
              <a:rPr lang="en-US" sz="2000" dirty="0" smtClean="0"/>
              <a:t>Some military men, like the Society of Cincinnati, wanted to be paid their Revolutionary War pensions</a:t>
            </a:r>
          </a:p>
          <a:p>
            <a:pPr lvl="1"/>
            <a:r>
              <a:rPr lang="en-US" sz="2000" dirty="0" smtClean="0"/>
              <a:t>American manufacturers wanted to replace state tariffs with a more uniform national duty</a:t>
            </a:r>
          </a:p>
          <a:p>
            <a:pPr lvl="1"/>
            <a:r>
              <a:rPr lang="en-US" sz="2000" dirty="0" smtClean="0"/>
              <a:t>Merchants and shippers wanted to replace state commercial policies with one uniform one</a:t>
            </a:r>
          </a:p>
          <a:p>
            <a:pPr lvl="1"/>
            <a:r>
              <a:rPr lang="en-US" sz="2000" dirty="0" smtClean="0"/>
              <a:t>Land speculators wanted Indians removed from western lands</a:t>
            </a:r>
          </a:p>
          <a:p>
            <a:pPr lvl="1"/>
            <a:r>
              <a:rPr lang="en-US" sz="2000" dirty="0" smtClean="0"/>
              <a:t>People who were owed money wanted individual states to stop issuing currency and thus lowering the value of what they received </a:t>
            </a:r>
          </a:p>
          <a:p>
            <a:pPr lvl="1"/>
            <a:r>
              <a:rPr lang="en-US" sz="2000" dirty="0" smtClean="0"/>
              <a:t>Investors in confederation securities wanted the government to fund their debt so their securities would increase in value</a:t>
            </a:r>
          </a:p>
          <a:p>
            <a:pPr lvl="1"/>
            <a:r>
              <a:rPr lang="en-US" sz="2000" dirty="0" smtClean="0"/>
              <a:t>Property owners feared mob rule (like Shay’s Rebellion)</a:t>
            </a:r>
            <a:endParaRPr lang="en-US" sz="2000" dirty="0"/>
          </a:p>
        </p:txBody>
      </p:sp>
    </p:spTree>
    <p:extLst>
      <p:ext uri="{BB962C8B-B14F-4D97-AF65-F5344CB8AC3E}">
        <p14:creationId xmlns:p14="http://schemas.microsoft.com/office/powerpoint/2010/main" val="138707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Brinkley</a:t>
            </a:r>
            <a:endParaRPr lang="en-US" dirty="0"/>
          </a:p>
        </p:txBody>
      </p:sp>
      <p:sp>
        <p:nvSpPr>
          <p:cNvPr id="3" name="Content Placeholder 2"/>
          <p:cNvSpPr>
            <a:spLocks noGrp="1"/>
          </p:cNvSpPr>
          <p:nvPr>
            <p:ph idx="1"/>
          </p:nvPr>
        </p:nvSpPr>
        <p:spPr>
          <a:xfrm>
            <a:off x="609600" y="1600200"/>
            <a:ext cx="8077200" cy="4530725"/>
          </a:xfrm>
        </p:spPr>
        <p:txBody>
          <a:bodyPr/>
          <a:lstStyle/>
          <a:p>
            <a:r>
              <a:rPr lang="en-US" sz="2400" b="1" dirty="0" smtClean="0"/>
              <a:t>What role did Alexander Hamilton play in instituting a constitutional convention in Philadelphia?</a:t>
            </a:r>
          </a:p>
          <a:p>
            <a:pPr lvl="1"/>
            <a:r>
              <a:rPr lang="en-US" sz="2400" dirty="0" smtClean="0"/>
              <a:t>Found an ally in James Madison to call for a convention</a:t>
            </a:r>
          </a:p>
          <a:p>
            <a:pPr lvl="1"/>
            <a:r>
              <a:rPr lang="en-US" sz="2400" dirty="0" smtClean="0"/>
              <a:t>Madison persuaded VA delegates to call for a convention on interstate commerce</a:t>
            </a:r>
          </a:p>
          <a:p>
            <a:pPr lvl="1"/>
            <a:r>
              <a:rPr lang="en-US" sz="2400" dirty="0" smtClean="0"/>
              <a:t>5 states sent delegates to the Annapolis Convention in Maryland in 1786</a:t>
            </a:r>
          </a:p>
          <a:p>
            <a:pPr lvl="1"/>
            <a:r>
              <a:rPr lang="en-US" sz="2400" dirty="0" smtClean="0"/>
              <a:t>Delegates approved a proposal drafted by Hamilton (NY) recommending that Congress call a special convention to consider ways to revise the Articles of Confederation</a:t>
            </a:r>
            <a:endParaRPr lang="en-US" sz="2400" dirty="0"/>
          </a:p>
        </p:txBody>
      </p:sp>
    </p:spTree>
    <p:extLst>
      <p:ext uri="{BB962C8B-B14F-4D97-AF65-F5344CB8AC3E}">
        <p14:creationId xmlns:p14="http://schemas.microsoft.com/office/powerpoint/2010/main" val="160213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3800"/>
              <a:t/>
            </a:r>
            <a:br>
              <a:rPr lang="en-US" sz="3800"/>
            </a:br>
            <a:endParaRPr lang="en-US" sz="3800"/>
          </a:p>
        </p:txBody>
      </p:sp>
      <p:sp>
        <p:nvSpPr>
          <p:cNvPr id="6147" name="Rectangle 3"/>
          <p:cNvSpPr>
            <a:spLocks noGrp="1" noChangeArrowheads="1"/>
          </p:cNvSpPr>
          <p:nvPr>
            <p:ph type="body" idx="1"/>
          </p:nvPr>
        </p:nvSpPr>
        <p:spPr>
          <a:xfrm>
            <a:off x="914400" y="1600200"/>
            <a:ext cx="7772400" cy="5257800"/>
          </a:xfrm>
        </p:spPr>
        <p:txBody>
          <a:bodyPr/>
          <a:lstStyle/>
          <a:p>
            <a:r>
              <a:rPr lang="en-US" dirty="0"/>
              <a:t>A. The debate over the Articles of Confederation waged for ten years</a:t>
            </a:r>
          </a:p>
          <a:p>
            <a:pPr lvl="1"/>
            <a:r>
              <a:rPr lang="en-US" dirty="0"/>
              <a:t>1. Proposed Solutions</a:t>
            </a:r>
          </a:p>
          <a:p>
            <a:pPr lvl="2"/>
            <a:r>
              <a:rPr lang="en-US" dirty="0" smtClean="0"/>
              <a:t>Solution </a:t>
            </a:r>
            <a:r>
              <a:rPr lang="en-US" dirty="0"/>
              <a:t>#1—Combine the 13 independent states into one large state with one central government</a:t>
            </a:r>
          </a:p>
          <a:p>
            <a:endParaRPr lang="en-US" dirty="0"/>
          </a:p>
        </p:txBody>
      </p:sp>
      <p:sp>
        <p:nvSpPr>
          <p:cNvPr id="6150" name="Rectangle 6"/>
          <p:cNvSpPr>
            <a:spLocks noChangeArrowheads="1"/>
          </p:cNvSpPr>
          <p:nvPr/>
        </p:nvSpPr>
        <p:spPr bwMode="auto">
          <a:xfrm>
            <a:off x="685800" y="0"/>
            <a:ext cx="7772400" cy="769441"/>
          </a:xfrm>
          <a:prstGeom prst="rect">
            <a:avLst/>
          </a:prstGeom>
          <a:noFill/>
          <a:ln w="9525">
            <a:noFill/>
            <a:miter lim="800000"/>
            <a:headEnd/>
            <a:tailEnd/>
          </a:ln>
          <a:effectLst/>
        </p:spPr>
        <p:txBody>
          <a:bodyPr>
            <a:spAutoFit/>
          </a:bodyPr>
          <a:lstStyle/>
          <a:p>
            <a:r>
              <a:rPr lang="en-US" sz="4400" dirty="0" smtClean="0">
                <a:solidFill>
                  <a:schemeClr val="bg2"/>
                </a:solidFill>
              </a:rPr>
              <a:t>I</a:t>
            </a:r>
            <a:r>
              <a:rPr lang="en-US" sz="4400" dirty="0">
                <a:solidFill>
                  <a:schemeClr val="bg2"/>
                </a:solidFill>
              </a:rPr>
              <a:t>. The Road to the Constitution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 calcmode="lin" valueType="num">
                                      <p:cBhvr additive="base">
                                        <p:cTn id="11"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4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 calcmode="lin" valueType="num">
                                      <p:cBhvr additive="base">
                                        <p:cTn id="15"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solidFill>
                  <a:schemeClr val="bg2"/>
                </a:solidFill>
              </a:rPr>
              <a:t>I</a:t>
            </a:r>
            <a:r>
              <a:rPr lang="en-US" dirty="0">
                <a:solidFill>
                  <a:schemeClr val="bg2"/>
                </a:solidFill>
              </a:rPr>
              <a:t>. The Road to the Constitution</a:t>
            </a:r>
          </a:p>
        </p:txBody>
      </p:sp>
      <p:sp>
        <p:nvSpPr>
          <p:cNvPr id="13315" name="Rectangle 3"/>
          <p:cNvSpPr>
            <a:spLocks noGrp="1" noChangeArrowheads="1"/>
          </p:cNvSpPr>
          <p:nvPr>
            <p:ph type="body" idx="1"/>
          </p:nvPr>
        </p:nvSpPr>
        <p:spPr/>
        <p:txBody>
          <a:bodyPr/>
          <a:lstStyle/>
          <a:p>
            <a:pPr lvl="2"/>
            <a:r>
              <a:rPr lang="en-US" dirty="0" smtClean="0"/>
              <a:t>Solution </a:t>
            </a:r>
            <a:r>
              <a:rPr lang="en-US" dirty="0"/>
              <a:t>#2—Develop a federal system, in which the power to govern would be divided between a national government and the states</a:t>
            </a:r>
          </a:p>
          <a:p>
            <a:endParaRPr lang="en-US" dirty="0"/>
          </a:p>
        </p:txBody>
      </p:sp>
      <p:pic>
        <p:nvPicPr>
          <p:cNvPr id="13316" name="Picture 4"/>
          <p:cNvPicPr>
            <a:picLocks noChangeAspect="1" noChangeArrowheads="1"/>
          </p:cNvPicPr>
          <p:nvPr/>
        </p:nvPicPr>
        <p:blipFill>
          <a:blip r:embed="rId2" cstate="print"/>
          <a:srcRect/>
          <a:stretch>
            <a:fillRect/>
          </a:stretch>
        </p:blipFill>
        <p:spPr bwMode="auto">
          <a:xfrm>
            <a:off x="1066800" y="3276600"/>
            <a:ext cx="3971925" cy="2333625"/>
          </a:xfrm>
          <a:prstGeom prst="rect">
            <a:avLst/>
          </a:prstGeom>
          <a:noFill/>
          <a:ln w="9525">
            <a:noFill/>
            <a:miter lim="800000"/>
            <a:headEnd/>
            <a:tailEnd/>
          </a:ln>
          <a:effectLst/>
        </p:spPr>
      </p:pic>
      <p:sp>
        <p:nvSpPr>
          <p:cNvPr id="13317" name="Text Box 5"/>
          <p:cNvSpPr txBox="1">
            <a:spLocks noChangeArrowheads="1"/>
          </p:cNvSpPr>
          <p:nvPr/>
        </p:nvSpPr>
        <p:spPr bwMode="auto">
          <a:xfrm>
            <a:off x="5334000" y="3276600"/>
            <a:ext cx="2971800" cy="2014538"/>
          </a:xfrm>
          <a:prstGeom prst="rect">
            <a:avLst/>
          </a:prstGeom>
          <a:noFill/>
          <a:ln w="9525">
            <a:noFill/>
            <a:miter lim="800000"/>
            <a:headEnd/>
            <a:tailEnd/>
          </a:ln>
          <a:effectLst/>
        </p:spPr>
        <p:txBody>
          <a:bodyPr>
            <a:spAutoFit/>
          </a:bodyPr>
          <a:lstStyle/>
          <a:p>
            <a:pPr>
              <a:spcBef>
                <a:spcPct val="50000"/>
              </a:spcBef>
            </a:pPr>
            <a:r>
              <a:rPr lang="en-US" i="1" dirty="0"/>
              <a:t>"GEORGE WASHINGTON ADDRESSING THE CONSTITUTIONAL CONVENTION"</a:t>
            </a:r>
            <a:br>
              <a:rPr lang="en-US" i="1" dirty="0"/>
            </a:br>
            <a:r>
              <a:rPr lang="en-US" i="1" dirty="0"/>
              <a:t>Oil, by </a:t>
            </a:r>
            <a:r>
              <a:rPr lang="en-US" i="1" dirty="0" err="1"/>
              <a:t>Junius</a:t>
            </a:r>
            <a:r>
              <a:rPr lang="en-US" i="1" dirty="0"/>
              <a:t> Stearns, c 1856. Virginia Museum of Fine Arts.</a:t>
            </a:r>
            <a:r>
              <a:rPr lang="en-US" dirty="0"/>
              <a: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6137</TotalTime>
  <Words>2666</Words>
  <Application>Microsoft Office PowerPoint</Application>
  <PresentationFormat>On-screen Show (4:3)</PresentationFormat>
  <Paragraphs>262</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Times New Roman</vt:lpstr>
      <vt:lpstr>Wingdings</vt:lpstr>
      <vt:lpstr>Layers</vt:lpstr>
      <vt:lpstr>Constitutional Convention</vt:lpstr>
      <vt:lpstr>Class Assignment A:</vt:lpstr>
      <vt:lpstr>Class Assignment B:</vt:lpstr>
      <vt:lpstr>PowerPoint Presentation</vt:lpstr>
      <vt:lpstr>PowerPoint Presentation</vt:lpstr>
      <vt:lpstr>Brinkley</vt:lpstr>
      <vt:lpstr>Brinkley</vt:lpstr>
      <vt:lpstr> </vt:lpstr>
      <vt:lpstr>I. The Road to the Constitution</vt:lpstr>
      <vt:lpstr>I. The Road to the Constitution</vt:lpstr>
      <vt:lpstr>Franklin, Hamilton, Washington</vt:lpstr>
      <vt:lpstr>Brinkley-James Madison</vt:lpstr>
      <vt:lpstr>I.  The Road to the Constitution</vt:lpstr>
      <vt:lpstr>I.  The Road to the Constitution</vt:lpstr>
      <vt:lpstr>I.  The Road to the Constitution</vt:lpstr>
      <vt:lpstr>I.  The Road to the Constitution</vt:lpstr>
      <vt:lpstr>I.  The Road to the Constitution</vt:lpstr>
      <vt:lpstr>I. The Road to the Constitution</vt:lpstr>
      <vt:lpstr>I. The Road to the Constitution</vt:lpstr>
      <vt:lpstr>Pennsylvania State House/Independence Hall</vt:lpstr>
      <vt:lpstr>I. The Road to the Constitution</vt:lpstr>
      <vt:lpstr> </vt:lpstr>
      <vt:lpstr> </vt:lpstr>
      <vt:lpstr>Creating the Constitution</vt:lpstr>
      <vt:lpstr>II. Creating and Ratifying the Constitution </vt:lpstr>
      <vt:lpstr>Creating the Constitution</vt:lpstr>
      <vt:lpstr>II. Creating and Ratifying the Constitution</vt:lpstr>
      <vt:lpstr>II.  Creating and Ratifying the Constitution</vt:lpstr>
      <vt:lpstr>Creating the Compromise</vt:lpstr>
      <vt:lpstr>II. Creating and Ratifying the Constitution</vt:lpstr>
      <vt:lpstr>II. Creating and Ratifying the Constitution</vt:lpstr>
      <vt:lpstr>II. Creating and Ratifying the Constitution</vt:lpstr>
      <vt:lpstr>II. Creating and Ratifying the Constitution</vt:lpstr>
      <vt:lpstr>II. Creating and Ratifying the Constitution</vt:lpstr>
      <vt:lpstr>II. Creating and Ratifying the Constitution</vt:lpstr>
      <vt:lpstr>II. Creating and Ratifying the Constitution</vt:lpstr>
      <vt:lpstr>II.  Ratifying the Constitution</vt:lpstr>
      <vt:lpstr>Anti-Federalists</vt:lpstr>
      <vt:lpstr>Brinkley-Federalists</vt:lpstr>
      <vt:lpstr>Federalists</vt:lpstr>
      <vt:lpstr>Federalists</vt:lpstr>
      <vt:lpstr>PowerPoint Presentation</vt:lpstr>
      <vt:lpstr>PowerPoint Presentation</vt:lpstr>
      <vt:lpstr>PowerPoint Presentation</vt:lpstr>
    </vt:vector>
  </TitlesOfParts>
  <Company>UNC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Constitution</dc:title>
  <dc:creator>MBowling</dc:creator>
  <cp:lastModifiedBy>dedwards4</cp:lastModifiedBy>
  <cp:revision>66</cp:revision>
  <dcterms:created xsi:type="dcterms:W3CDTF">2006-09-13T00:44:37Z</dcterms:created>
  <dcterms:modified xsi:type="dcterms:W3CDTF">2017-10-16T20:51:50Z</dcterms:modified>
</cp:coreProperties>
</file>