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7" r:id="rId2"/>
    <p:sldId id="306" r:id="rId3"/>
    <p:sldId id="300" r:id="rId4"/>
    <p:sldId id="301" r:id="rId5"/>
    <p:sldId id="296" r:id="rId6"/>
    <p:sldId id="297" r:id="rId7"/>
    <p:sldId id="304" r:id="rId8"/>
    <p:sldId id="303" r:id="rId9"/>
    <p:sldId id="320" r:id="rId10"/>
    <p:sldId id="341" r:id="rId11"/>
    <p:sldId id="342" r:id="rId12"/>
    <p:sldId id="345" r:id="rId13"/>
    <p:sldId id="346" r:id="rId14"/>
    <p:sldId id="347" r:id="rId15"/>
    <p:sldId id="34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A0D02-CA25-45C6-8256-25CDB1A9186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31F76-BD87-4F4C-867A-6BDF11C3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FF8624-D61C-47D1-BCC4-0ACE07E08478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AECE2F-7D38-4065-89CF-AC7736564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3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55FC8-9823-4ED9-AB1A-0DEC2DB5509C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05DD-A882-463D-80BC-0AFF86D71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7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B5C1-AB1A-4867-9B50-32FFED9AB7BB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8CEF7-F324-4975-B85F-EEC234576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0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C65C-5FF7-4D0D-A8D7-432E64934893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4019-B163-41BC-B32A-13BFEF17F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8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2B67B6-E171-4AC2-88D9-65419BDFF508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AF8D68-80CF-45C7-A699-BA2EC161B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2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BA4D-4E93-451A-B611-B662C44FC0AB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0490F-50BC-4865-921A-D916D9491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4563BE-4DDE-471A-98E6-2E17DED8AD5A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12ECC1-7D1D-4061-AA05-15FD47E10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6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D77DB-F15E-4280-9812-7A36EA585387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D3AEE-3588-4A12-A078-76DCE5A06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9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0EE00A-2C9E-4847-8F09-68CF650F0E70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694F49-A13F-4BC2-8CB5-27FCF9F7D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6B7802-95EF-4B0D-8212-D7BFBC3D3F41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8240DE-19FD-4D1C-8FBB-48C4502AE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7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54BC10-12DE-4642-AEFB-BB2E3EB4E469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72CA01-4B9B-402B-8292-5E85ACFCB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8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048C1CE-62B1-4292-A8BE-092279FE4455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AB0FD98-D220-4516-BD11-81013B686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8" r:id="rId2"/>
    <p:sldLayoutId id="2147483744" r:id="rId3"/>
    <p:sldLayoutId id="2147483739" r:id="rId4"/>
    <p:sldLayoutId id="2147483745" r:id="rId5"/>
    <p:sldLayoutId id="2147483740" r:id="rId6"/>
    <p:sldLayoutId id="2147483746" r:id="rId7"/>
    <p:sldLayoutId id="2147483747" r:id="rId8"/>
    <p:sldLayoutId id="2147483748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jJppEhwRsV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9/92/Henry_Clay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x8Gikjhom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0" y="2057400"/>
            <a:ext cx="6400800" cy="2286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Nationalism and Sectionalism during the Age of Jackson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971800" y="4800600"/>
            <a:ext cx="541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9pPr>
          </a:lstStyle>
          <a:p>
            <a:r>
              <a:rPr lang="en-US" altLang="en-US" dirty="0"/>
              <a:t>The 19</a:t>
            </a:r>
            <a:r>
              <a:rPr lang="en-US" altLang="en-US" baseline="30000" dirty="0"/>
              <a:t>th</a:t>
            </a:r>
            <a:r>
              <a:rPr lang="en-US" altLang="en-US" dirty="0"/>
              <a:t> Century </a:t>
            </a:r>
            <a:r>
              <a:rPr lang="en-US" altLang="en-US" dirty="0" smtClean="0"/>
              <a:t>industrial expansion </a:t>
            </a:r>
            <a:r>
              <a:rPr lang="en-US" altLang="en-US" dirty="0"/>
              <a:t>of the United States demonstrated both a strong spirit of nationalism and a growing sectional divide between the North and the South.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STEP </a:t>
            </a:r>
            <a:r>
              <a:rPr lang="en-US" dirty="0" smtClean="0"/>
              <a:t>2: </a:t>
            </a:r>
            <a:r>
              <a:rPr lang="en-US" dirty="0" smtClean="0"/>
              <a:t>A tariff (a tax on imported goods)</a:t>
            </a:r>
          </a:p>
          <a:p>
            <a:pPr lvl="1"/>
            <a:r>
              <a:rPr lang="en-US" dirty="0" smtClean="0"/>
              <a:t>Made European goods more expensive</a:t>
            </a:r>
          </a:p>
          <a:p>
            <a:pPr lvl="1"/>
            <a:r>
              <a:rPr lang="en-US" dirty="0" smtClean="0"/>
              <a:t>Encouraged Americans to buy cheaper products made in America</a:t>
            </a:r>
          </a:p>
          <a:p>
            <a:pPr lvl="1"/>
            <a:r>
              <a:rPr lang="en-US" dirty="0" smtClean="0"/>
              <a:t>Made the country money, used for national improvements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Developments include…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1816- </a:t>
            </a:r>
            <a:r>
              <a:rPr lang="en-US" dirty="0" smtClean="0">
                <a:solidFill>
                  <a:srgbClr val="FF0000"/>
                </a:solidFill>
              </a:rPr>
              <a:t>President James Madison </a:t>
            </a:r>
            <a:r>
              <a:rPr lang="en-US" dirty="0" smtClean="0">
                <a:solidFill>
                  <a:schemeClr val="tx2"/>
                </a:solidFill>
              </a:rPr>
              <a:t>proposes a tariff that would tax all imported foreign goods.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The proposed tariff would help the American manufacturing economy become more competitive with the foreign markets, because the imposed tariff would offset the prices of foreign/domestic goods.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The north encouraged the tariff because it would improve the their economy and increase total profits.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The south and west discouraged the tariff because they would have to pay more for the same products.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087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Step </a:t>
            </a:r>
            <a:r>
              <a:rPr lang="en-US" dirty="0" smtClean="0"/>
              <a:t>3:  </a:t>
            </a:r>
            <a:r>
              <a:rPr lang="en-US" dirty="0" smtClean="0"/>
              <a:t> </a:t>
            </a:r>
            <a:r>
              <a:rPr lang="en-US" dirty="0" smtClean="0"/>
              <a:t>A National Bank</a:t>
            </a:r>
          </a:p>
          <a:p>
            <a:pPr lvl="1"/>
            <a:r>
              <a:rPr lang="en-US" dirty="0" smtClean="0"/>
              <a:t>Stabilize/ strengthen the currency and </a:t>
            </a:r>
            <a:r>
              <a:rPr lang="en-US" dirty="0" smtClean="0"/>
              <a:t>control risky </a:t>
            </a:r>
            <a:r>
              <a:rPr lang="en-US" dirty="0" smtClean="0"/>
              <a:t>banks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Developments include…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1816- The </a:t>
            </a:r>
            <a:r>
              <a:rPr lang="en-US" dirty="0" smtClean="0">
                <a:solidFill>
                  <a:srgbClr val="FF0000"/>
                </a:solidFill>
              </a:rPr>
              <a:t>Second Bank of the United States (BUS) </a:t>
            </a:r>
            <a:r>
              <a:rPr lang="en-US" dirty="0" smtClean="0">
                <a:solidFill>
                  <a:schemeClr val="tx2"/>
                </a:solidFill>
              </a:rPr>
              <a:t>was 	  approved for a 20-year term by the Congress.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The bank charter would establish a national, guaranteed currency, that would improve national and regional trading of goods and services.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The national bank idea had been revived from the presidency of George Washington, and had become vastly popular among all regions of the country.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/>
                </a:solidFill>
              </a:rPr>
              <a:t>	1816- </a:t>
            </a:r>
            <a:r>
              <a:rPr lang="en-US" dirty="0" smtClean="0">
                <a:solidFill>
                  <a:srgbClr val="FF0000"/>
                </a:solidFill>
              </a:rPr>
              <a:t>James Monroe </a:t>
            </a:r>
            <a:r>
              <a:rPr lang="en-US" dirty="0" smtClean="0">
                <a:solidFill>
                  <a:schemeClr val="tx2"/>
                </a:solidFill>
              </a:rPr>
              <a:t>(VA) is elected US President.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Begins a new presidency, “</a:t>
            </a:r>
            <a:r>
              <a:rPr lang="en-US" dirty="0" smtClean="0">
                <a:solidFill>
                  <a:srgbClr val="FF0000"/>
                </a:solidFill>
              </a:rPr>
              <a:t>Era of Good Feelings</a:t>
            </a:r>
            <a:r>
              <a:rPr lang="en-US" dirty="0" smtClean="0">
                <a:solidFill>
                  <a:schemeClr val="tx2"/>
                </a:solidFill>
              </a:rPr>
              <a:t>!”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93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Found at: 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youtube/jJppEhwRsVQ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North Economy: +/-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smtClean="0">
                <a:solidFill>
                  <a:schemeClr val="tx2"/>
                </a:solidFill>
              </a:rPr>
              <a:t>Northern Economy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n-US" b="1" dirty="0" smtClean="0">
                <a:solidFill>
                  <a:schemeClr val="tx2"/>
                </a:solidFill>
              </a:rPr>
              <a:t>Strengths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		1. The north had just experienced an </a:t>
            </a:r>
            <a:r>
              <a:rPr lang="en-US" dirty="0" smtClean="0">
                <a:solidFill>
                  <a:srgbClr val="FF0000"/>
                </a:solidFill>
              </a:rPr>
              <a:t>Industrial Revolution</a:t>
            </a:r>
            <a:r>
              <a:rPr lang="en-US" dirty="0" smtClean="0">
                <a:solidFill>
                  <a:schemeClr val="tx2"/>
                </a:solidFill>
              </a:rPr>
              <a:t>, and was producing manufactured goods.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		2. New methods of transportation that brought goods to and from the manufacturing north.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		3. A new, national currency that enabled the north to trade with the south and west.</a:t>
            </a:r>
          </a:p>
          <a:p>
            <a:r>
              <a:rPr lang="en-US" u="sng" dirty="0" smtClean="0">
                <a:solidFill>
                  <a:schemeClr val="tx2"/>
                </a:solidFill>
              </a:rPr>
              <a:t>Northern Economy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n-US" b="1" dirty="0" smtClean="0">
                <a:solidFill>
                  <a:schemeClr val="tx2"/>
                </a:solidFill>
              </a:rPr>
              <a:t>Weaknesses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		1. Poor soil, low crop production, few livestock.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6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Southern/Western Economy: +/-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Southern/Western Economy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2400" b="1" dirty="0" smtClean="0">
                <a:solidFill>
                  <a:schemeClr val="tx2"/>
                </a:solidFill>
              </a:rPr>
              <a:t>Strengths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	1. Good and rich soil for plantation farming.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	2. Increased slavery, increased productivity.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	3. Use of the Mississippi River for transportation of goods between the north and south economies.</a:t>
            </a:r>
          </a:p>
          <a:p>
            <a:pPr>
              <a:buFont typeface="Arial" pitchFamily="34" charset="0"/>
              <a:buChar char="•"/>
            </a:pPr>
            <a:r>
              <a:rPr lang="en-US" sz="2400" u="sng" dirty="0" smtClean="0">
                <a:solidFill>
                  <a:schemeClr val="tx2"/>
                </a:solidFill>
              </a:rPr>
              <a:t>Southern/Western Economy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2400" b="1" dirty="0" smtClean="0">
                <a:solidFill>
                  <a:schemeClr val="tx2"/>
                </a:solidFill>
              </a:rPr>
              <a:t>Weaknesses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	1. Few factories for manufacturing goods.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	2. Heavy, intense labor needed to run the plantations smoothly in the south.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0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Venn Diagram: North v. South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u="sng" dirty="0" smtClean="0">
                <a:solidFill>
                  <a:schemeClr val="tx2"/>
                </a:solidFill>
              </a:rPr>
              <a:t>Task: (PUT IN NOTEBOOK)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Compare and contrast the northern and southern economies using a Venn diagram. Use a (+) symbol for a positive comparison, and use a (–) symbol for a negative comparison.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You should include </a:t>
            </a:r>
            <a:r>
              <a:rPr lang="en-US" sz="2400" u="sng" dirty="0" smtClean="0">
                <a:solidFill>
                  <a:schemeClr val="tx2"/>
                </a:solidFill>
              </a:rPr>
              <a:t>at least three</a:t>
            </a:r>
            <a:r>
              <a:rPr lang="en-US" sz="2400" dirty="0" smtClean="0">
                <a:solidFill>
                  <a:schemeClr val="tx2"/>
                </a:solidFill>
              </a:rPr>
              <a:t> differences and three similarities between the two economies.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Make a concluding statement about the similarities and differences of the two economies.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Share the conclusion with the class or small group.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96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American System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4889858" cy="5334000"/>
          </a:xfrm>
        </p:spPr>
        <p:txBody>
          <a:bodyPr>
            <a:normAutofit fontScale="77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/>
              <a:t>Speaker of the House, Henry Clay, promoted President James Madison’s plan to unify the nation as the </a:t>
            </a:r>
            <a:r>
              <a:rPr lang="en-US" sz="2600" b="1" dirty="0" smtClean="0"/>
              <a:t>American System</a:t>
            </a:r>
          </a:p>
          <a:p>
            <a:pPr marL="916686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smtClean="0"/>
              <a:t>Develop transportation systems and other internal improvements</a:t>
            </a:r>
          </a:p>
          <a:p>
            <a:pPr marL="916686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smtClean="0"/>
              <a:t>Establish a protective tariff</a:t>
            </a:r>
          </a:p>
          <a:p>
            <a:pPr marL="916686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smtClean="0"/>
              <a:t>Establish a second national bank</a:t>
            </a:r>
          </a:p>
          <a:p>
            <a:pPr marL="470598" indent="-342900" fontAlgn="auto">
              <a:spcAft>
                <a:spcPts val="0"/>
              </a:spcAft>
              <a:defRPr/>
            </a:pPr>
            <a:r>
              <a:rPr lang="en-US" sz="2600" dirty="0" smtClean="0"/>
              <a:t>The plan would allow an increasingly industrial North to produce manufactured goods that farmers in the South and West could buy</a:t>
            </a:r>
          </a:p>
          <a:p>
            <a:pPr marL="470598" indent="-342900" fontAlgn="auto">
              <a:spcAft>
                <a:spcPts val="0"/>
              </a:spcAft>
              <a:defRPr/>
            </a:pPr>
            <a:r>
              <a:rPr lang="en-US" sz="2600" dirty="0" smtClean="0"/>
              <a:t>While the South and West would produce most of the grain, meat and cotton needed in the North</a:t>
            </a:r>
          </a:p>
          <a:p>
            <a:pPr marL="470598" indent="-342900" fontAlgn="auto">
              <a:spcAft>
                <a:spcPts val="0"/>
              </a:spcAft>
              <a:defRPr/>
            </a:pPr>
            <a:r>
              <a:rPr lang="en-US" sz="2600" dirty="0" smtClean="0"/>
              <a:t>By sustaining each other, we could be economically independent </a:t>
            </a:r>
            <a:r>
              <a:rPr lang="en-US" sz="2400" dirty="0" smtClean="0"/>
              <a:t>from Britain and the rest of Europe</a:t>
            </a:r>
          </a:p>
        </p:txBody>
      </p:sp>
      <p:pic>
        <p:nvPicPr>
          <p:cNvPr id="13316" name="Picture 2" descr="File:Henry Cla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96" y="2340012"/>
            <a:ext cx="29638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80458" y="76201"/>
            <a:ext cx="3428999" cy="150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the North and South developed different economies politicians rallied behind an economic plan to unify the 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1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Road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94459" y="1515080"/>
            <a:ext cx="5880100" cy="4800600"/>
          </a:xfrm>
        </p:spPr>
        <p:txBody>
          <a:bodyPr/>
          <a:lstStyle/>
          <a:p>
            <a:r>
              <a:rPr lang="en-US" sz="2000" dirty="0" smtClean="0"/>
              <a:t>After the War of 1812,  Americans went on a road building frenzy</a:t>
            </a:r>
          </a:p>
          <a:p>
            <a:r>
              <a:rPr lang="en-US" sz="2000" dirty="0" smtClean="0"/>
              <a:t>Private investors, states and the federal government built private roads called turnpikes; charged tolls to offset costs of maintenance</a:t>
            </a:r>
          </a:p>
          <a:p>
            <a:r>
              <a:rPr lang="en-US" sz="2000" dirty="0"/>
              <a:t>By 1815, New York had chartered 300 companies to build 5,000 miles of gravel </a:t>
            </a:r>
            <a:r>
              <a:rPr lang="en-US" sz="2000" dirty="0" smtClean="0"/>
              <a:t>roads</a:t>
            </a:r>
          </a:p>
          <a:p>
            <a:r>
              <a:rPr lang="en-US" sz="2000" dirty="0" smtClean="0"/>
              <a:t>By 1818 U.S. government opened the “National Road” connecting the Potomac River at Cumberland Maryland with Wheeling (West) Virginia on the Ohio River</a:t>
            </a:r>
          </a:p>
          <a:p>
            <a:r>
              <a:rPr lang="en-US" sz="2000" dirty="0" smtClean="0"/>
              <a:t>Road was best technology could offer, but fell into poor condition because of heavy traffic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52400"/>
            <a:ext cx="3481118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75" y="838200"/>
            <a:ext cx="880725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Erie Canal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8639" y="1631190"/>
            <a:ext cx="7499350" cy="4800600"/>
          </a:xfrm>
        </p:spPr>
        <p:txBody>
          <a:bodyPr/>
          <a:lstStyle/>
          <a:p>
            <a:r>
              <a:rPr lang="en-US" sz="2000" dirty="0" smtClean="0"/>
              <a:t>In 1817 Governor DeWitt Clinton talked the NY state legislature into building a canal linking the Hudson River with Lake Erie</a:t>
            </a:r>
          </a:p>
          <a:p>
            <a:r>
              <a:rPr lang="en-US" sz="2000" dirty="0" smtClean="0"/>
              <a:t>Would open a continuous water route between the Northwest and New York City</a:t>
            </a:r>
          </a:p>
          <a:p>
            <a:r>
              <a:rPr lang="en-US" sz="2000" dirty="0" smtClean="0"/>
              <a:t>Built with the </a:t>
            </a:r>
            <a:r>
              <a:rPr lang="en-US" sz="2000" dirty="0"/>
              <a:t>hands, backs and </a:t>
            </a:r>
            <a:r>
              <a:rPr lang="en-US" sz="2000" dirty="0" smtClean="0"/>
              <a:t>shovels of self-taught engineers and gangs of Irish immigrants, local farm boys and convict labor</a:t>
            </a:r>
          </a:p>
          <a:p>
            <a:r>
              <a:rPr lang="en-US" sz="2000" dirty="0" smtClean="0"/>
              <a:t>Known as “Clinton’s Ditch”; it stretched 364 miles from Albany to Buffalo; </a:t>
            </a:r>
            <a:r>
              <a:rPr lang="en-US" sz="2000" dirty="0"/>
              <a:t>Canal was 4 feet deep and 40 feet </a:t>
            </a:r>
            <a:r>
              <a:rPr lang="en-US" sz="2000" dirty="0" smtClean="0"/>
              <a:t>wide</a:t>
            </a:r>
          </a:p>
          <a:p>
            <a:r>
              <a:rPr lang="en-US" sz="2000" dirty="0" smtClean="0"/>
              <a:t>Required a system of 83 locks and it passed over 18 rivers on stone aqueducts; enabled boats to travel 675 feet up and down from one end to the other</a:t>
            </a:r>
          </a:p>
          <a:p>
            <a:r>
              <a:rPr lang="en-US" sz="2000" dirty="0" smtClean="0"/>
              <a:t>Construction began in 1819 and reached Buffalo by 1825</a:t>
            </a:r>
          </a:p>
          <a:p>
            <a:r>
              <a:rPr lang="en-US" sz="2000" dirty="0" smtClean="0"/>
              <a:t>Clinton in a ceremony poured water from Lake Erie into the Atlantic Ocean when completed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871" y="74927"/>
            <a:ext cx="3481118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5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7499350" cy="1143000"/>
          </a:xfrm>
        </p:spPr>
        <p:txBody>
          <a:bodyPr/>
          <a:lstStyle/>
          <a:p>
            <a:r>
              <a:rPr lang="en-US" dirty="0" smtClean="0"/>
              <a:t>Erie Canal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838200"/>
            <a:ext cx="7696200" cy="4800600"/>
          </a:xfrm>
        </p:spPr>
        <p:txBody>
          <a:bodyPr/>
          <a:lstStyle/>
          <a:p>
            <a:r>
              <a:rPr lang="en-US" sz="2000" dirty="0" smtClean="0"/>
              <a:t>Once opened, traffic on the canal expanded quickly; western agricultural products moved eastward while manufactured goods and immigrants traveled westward</a:t>
            </a:r>
          </a:p>
          <a:p>
            <a:r>
              <a:rPr lang="en-US" sz="2000" dirty="0" smtClean="0"/>
              <a:t>By replacing rough roads, transportation costs dropped drastically</a:t>
            </a:r>
          </a:p>
          <a:p>
            <a:r>
              <a:rPr lang="en-US" sz="2000" dirty="0" smtClean="0"/>
              <a:t>Biggest </a:t>
            </a:r>
            <a:r>
              <a:rPr lang="en-US" sz="2000" dirty="0"/>
              <a:t>impact on western NY:  cities of Syracuse, Rochester and Buffalo grew out of </a:t>
            </a:r>
            <a:r>
              <a:rPr lang="en-US" sz="2000" dirty="0" smtClean="0"/>
              <a:t>farmland; New York City would become the greatest city in the nation</a:t>
            </a:r>
          </a:p>
          <a:p>
            <a:r>
              <a:rPr lang="en-US" sz="2000" dirty="0" smtClean="0"/>
              <a:t>By 1834 9 boats passed through the locks of the canal each minute</a:t>
            </a:r>
          </a:p>
          <a:p>
            <a:r>
              <a:rPr lang="en-US" sz="2000" dirty="0"/>
              <a:t>NY gained $500,000 a year from </a:t>
            </a:r>
            <a:r>
              <a:rPr lang="en-US" sz="2000" dirty="0" smtClean="0"/>
              <a:t>tolls; by 1882 it had produced revenues of up to $121 million</a:t>
            </a:r>
          </a:p>
          <a:p>
            <a:r>
              <a:rPr lang="en-US" sz="2000" dirty="0" smtClean="0"/>
              <a:t>More than 40,000 passengers traveled on the new waterway a year; settlers, tourists, salesmen and evangelical ministers</a:t>
            </a:r>
            <a:endParaRPr lang="en-US" sz="2000" dirty="0"/>
          </a:p>
          <a:p>
            <a:r>
              <a:rPr lang="en-US" sz="2000" dirty="0" smtClean="0"/>
              <a:t>Started a canal boom lasting 20 years; Ohio and Pennsylvania led the nation in canal building</a:t>
            </a:r>
          </a:p>
          <a:p>
            <a:r>
              <a:rPr lang="en-US" sz="2000" dirty="0" smtClean="0"/>
              <a:t>When construction began on Erie Canal there were fewer than 100 miles of canal in the U.S.; by 1840 there were 3,300 miles most of which were in the Northeast and Northwest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Steamboats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2564"/>
            <a:ext cx="5867400" cy="4800600"/>
          </a:xfrm>
        </p:spPr>
        <p:txBody>
          <a:bodyPr/>
          <a:lstStyle/>
          <a:p>
            <a:r>
              <a:rPr lang="en-US" sz="2000" dirty="0" smtClean="0"/>
              <a:t>Canals reached only a limited part of the continent; rivers offered faster and cheaper travel; especially the Mississippi, Ohio and Missouri Rivers</a:t>
            </a:r>
          </a:p>
          <a:p>
            <a:r>
              <a:rPr lang="en-US" sz="2000" dirty="0" smtClean="0"/>
              <a:t>But those who wanted to transport goods northward had to push boats against the current; sometimes with poles, sometimes with ropes held by crew that dragged the boats upstream; process took 3 or 4 months</a:t>
            </a:r>
          </a:p>
          <a:p>
            <a:r>
              <a:rPr lang="en-US" sz="2000" dirty="0" smtClean="0"/>
              <a:t>Others sold craft for scrap and walked back home </a:t>
            </a:r>
          </a:p>
          <a:p>
            <a:r>
              <a:rPr lang="en-US" sz="2000" dirty="0" smtClean="0"/>
              <a:t>Robert Fulton had developed steamboats in the Northeast in 1807 beginning with the </a:t>
            </a:r>
            <a:r>
              <a:rPr lang="en-US" sz="2000" i="1" dirty="0" smtClean="0"/>
              <a:t>Clermont; </a:t>
            </a:r>
            <a:r>
              <a:rPr lang="en-US" sz="2000" dirty="0" smtClean="0"/>
              <a:t>built one for the Mississippi by 1811</a:t>
            </a:r>
          </a:p>
          <a:p>
            <a:r>
              <a:rPr lang="en-US" sz="2000" dirty="0"/>
              <a:t>War of 1812 had slowed development of the steamboat because steam engines had to be shipped from England</a:t>
            </a:r>
          </a:p>
          <a:p>
            <a:r>
              <a:rPr lang="en-US" sz="2000" dirty="0" smtClean="0"/>
              <a:t>By 1815 production resumed; 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949" y="1602164"/>
            <a:ext cx="2928062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388" y="59742"/>
            <a:ext cx="3204590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and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5181600" cy="4800600"/>
          </a:xfrm>
        </p:spPr>
        <p:txBody>
          <a:bodyPr/>
          <a:lstStyle/>
          <a:p>
            <a:r>
              <a:rPr lang="en-US" sz="2000" dirty="0" smtClean="0"/>
              <a:t>Transportation revolution brought reduction in time and money it took to move heavy goods</a:t>
            </a:r>
          </a:p>
          <a:p>
            <a:r>
              <a:rPr lang="en-US" sz="2000" dirty="0" smtClean="0"/>
              <a:t>Turnpikes cut cost of wagon transport in half from 1816-1860 (30 cents per ton/mile to 15 cents)</a:t>
            </a:r>
          </a:p>
          <a:p>
            <a:r>
              <a:rPr lang="en-US" sz="2000" dirty="0" smtClean="0"/>
              <a:t>Erie Canal and Ohio canals reduced distance between East and West and carried goods at 1 cent per ton/mile</a:t>
            </a:r>
          </a:p>
          <a:p>
            <a:r>
              <a:rPr lang="en-US" sz="2000" dirty="0" smtClean="0"/>
              <a:t>Overland route from Cincinnati to New York in 1815 took 52 days minimum; by the 1840s an all water route from Cincinnati to New York City would be 18 days.</a:t>
            </a:r>
          </a:p>
          <a:p>
            <a:r>
              <a:rPr lang="en-US" sz="2000" dirty="0" smtClean="0"/>
              <a:t>In </a:t>
            </a:r>
            <a:r>
              <a:rPr lang="en-US" sz="2000" dirty="0"/>
              <a:t>1817 the journey from New Orleans to </a:t>
            </a:r>
            <a:r>
              <a:rPr lang="en-US" sz="2000" dirty="0" smtClean="0"/>
              <a:t>Louisville by steamboat </a:t>
            </a:r>
            <a:r>
              <a:rPr lang="en-US" sz="2000" dirty="0"/>
              <a:t>took 25 days; by 1819 it took 14 days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-60278"/>
            <a:ext cx="3481118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2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Erie Canal Video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1389734"/>
            <a:ext cx="749935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Erie Canal</a:t>
            </a:r>
            <a:endParaRPr lang="en-US" dirty="0" smtClean="0"/>
          </a:p>
          <a:p>
            <a:r>
              <a:rPr lang="en-US" dirty="0" smtClean="0"/>
              <a:t>Guided Questions</a:t>
            </a:r>
          </a:p>
          <a:p>
            <a:pPr lvl="1"/>
            <a:r>
              <a:rPr lang="en-US" dirty="0" smtClean="0"/>
              <a:t>How did DeWitt Clinton get the Erie Canal built?</a:t>
            </a:r>
          </a:p>
          <a:p>
            <a:pPr lvl="1"/>
            <a:r>
              <a:rPr lang="en-US" dirty="0" smtClean="0"/>
              <a:t>Historian Peter Bernstein said that “the Erie Canal was the marvel of its age”.  What made it such a marvel?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2308</TotalTime>
  <Words>1078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 MT</vt:lpstr>
      <vt:lpstr>Verdana</vt:lpstr>
      <vt:lpstr>Wingdings 2</vt:lpstr>
      <vt:lpstr>Solstice</vt:lpstr>
      <vt:lpstr>Nationalism and Sectionalism during the Age of Jackson</vt:lpstr>
      <vt:lpstr>American System</vt:lpstr>
      <vt:lpstr>National Road</vt:lpstr>
      <vt:lpstr>PowerPoint Presentation</vt:lpstr>
      <vt:lpstr>Erie Canal</vt:lpstr>
      <vt:lpstr>Erie Canal</vt:lpstr>
      <vt:lpstr>Steamboats</vt:lpstr>
      <vt:lpstr>Time and Money</vt:lpstr>
      <vt:lpstr>Erie Canal Video </vt:lpstr>
      <vt:lpstr>The American System</vt:lpstr>
      <vt:lpstr>PowerPoint Presentation</vt:lpstr>
      <vt:lpstr>Intro video</vt:lpstr>
      <vt:lpstr>North Economy: +/-</vt:lpstr>
      <vt:lpstr>Southern/Western Economy: +/-</vt:lpstr>
      <vt:lpstr>Venn Diagram: North v. South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Nationalism vs. Sectionalism during an age of Expansion</dc:title>
  <dc:creator>Dal</dc:creator>
  <cp:lastModifiedBy>dedwards4</cp:lastModifiedBy>
  <cp:revision>92</cp:revision>
  <dcterms:created xsi:type="dcterms:W3CDTF">2006-08-16T00:00:00Z</dcterms:created>
  <dcterms:modified xsi:type="dcterms:W3CDTF">2015-10-27T15:37:46Z</dcterms:modified>
</cp:coreProperties>
</file>