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315" r:id="rId2"/>
    <p:sldId id="316" r:id="rId3"/>
    <p:sldId id="317" r:id="rId4"/>
    <p:sldId id="318" r:id="rId5"/>
    <p:sldId id="309" r:id="rId6"/>
    <p:sldId id="319" r:id="rId7"/>
    <p:sldId id="283" r:id="rId8"/>
    <p:sldId id="290" r:id="rId9"/>
    <p:sldId id="287" r:id="rId10"/>
    <p:sldId id="288" r:id="rId11"/>
    <p:sldId id="289" r:id="rId12"/>
    <p:sldId id="291" r:id="rId13"/>
    <p:sldId id="280" r:id="rId14"/>
    <p:sldId id="258" r:id="rId15"/>
    <p:sldId id="276" r:id="rId16"/>
    <p:sldId id="281" r:id="rId17"/>
    <p:sldId id="278" r:id="rId18"/>
    <p:sldId id="277" r:id="rId19"/>
    <p:sldId id="259" r:id="rId20"/>
    <p:sldId id="279" r:id="rId21"/>
    <p:sldId id="260" r:id="rId22"/>
    <p:sldId id="296" r:id="rId23"/>
    <p:sldId id="313" r:id="rId24"/>
    <p:sldId id="320" r:id="rId25"/>
    <p:sldId id="310"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002"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725"/>
          </a:xfrm>
          <a:prstGeom prst="rect">
            <a:avLst/>
          </a:prstGeom>
        </p:spPr>
        <p:txBody>
          <a:bodyPr vert="horz" lIns="91440" tIns="45720" rIns="91440" bIns="45720" rtlCol="0"/>
          <a:lstStyle>
            <a:lvl1pPr algn="r">
              <a:defRPr sz="1200"/>
            </a:lvl1pPr>
          </a:lstStyle>
          <a:p>
            <a:fld id="{E92D6BDA-ADDD-4431-B923-3CD28A9E513E}" type="datetimeFigureOut">
              <a:rPr lang="en-US" smtClean="0"/>
              <a:t>1/28/2020</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lIns="91440" tIns="45720" rIns="91440" bIns="45720" rtlCol="0" anchor="b"/>
          <a:lstStyle>
            <a:lvl1pPr algn="r">
              <a:defRPr sz="1200"/>
            </a:lvl1pPr>
          </a:lstStyle>
          <a:p>
            <a:fld id="{AE4231D6-DC0E-421F-A5A4-5FE5323EEFAA}" type="slidenum">
              <a:rPr lang="en-US" smtClean="0"/>
              <a:t>‹#›</a:t>
            </a:fld>
            <a:endParaRPr lang="en-US"/>
          </a:p>
        </p:txBody>
      </p:sp>
    </p:spTree>
    <p:extLst>
      <p:ext uri="{BB962C8B-B14F-4D97-AF65-F5344CB8AC3E}">
        <p14:creationId xmlns:p14="http://schemas.microsoft.com/office/powerpoint/2010/main" val="73922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09FEE5B-64F8-48EC-B5D2-7CFF7A690F78}" type="datetimeFigureOut">
              <a:rPr lang="en-US"/>
              <a:pPr>
                <a:defRPr/>
              </a:pPr>
              <a:t>1/28/2020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46EBD59-1C6D-48D2-B60E-2A61E2B716AE}" type="slidenum">
              <a:rPr lang="en-US"/>
              <a:pPr>
                <a:defRPr/>
              </a:pPr>
              <a:t>‹#›</a:t>
            </a:fld>
            <a:endParaRPr lang="en-US"/>
          </a:p>
        </p:txBody>
      </p:sp>
    </p:spTree>
    <p:extLst>
      <p:ext uri="{BB962C8B-B14F-4D97-AF65-F5344CB8AC3E}">
        <p14:creationId xmlns:p14="http://schemas.microsoft.com/office/powerpoint/2010/main" val="3745676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dirty="0"/>
              <a:t>Migrant Mother. Nipono, California 1936.</a:t>
            </a:r>
            <a:br>
              <a:rPr lang="it-IT" dirty="0"/>
            </a:br>
            <a:endParaRPr lang="en-US" dirty="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95906-10CC-4D6F-A837-BCF5C0CD9EE5}"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275657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Child in Mississippi Delta</a:t>
            </a:r>
          </a:p>
          <a:p>
            <a:pPr>
              <a:spcBef>
                <a:spcPct val="0"/>
              </a:spcBef>
            </a:pPr>
            <a:endParaRPr lang="en-US"/>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2B4D0F-3547-4E23-AB94-45338E3BDD8C}"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58272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Cotton sharecropper family near Cleveland, Ohio</a:t>
            </a:r>
          </a:p>
          <a:p>
            <a:pPr>
              <a:spcBef>
                <a:spcPct val="0"/>
              </a:spcBef>
            </a:pPr>
            <a:endParaRPr lang="en-US"/>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3C150-21B6-422A-AE7D-B35323750F89}"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86872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C1F41E3-306D-400A-8520-0A76850CEAB8}" type="datetimeFigureOut">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1C2C45A-2E50-4DDC-A77F-0D4FA365FFD3}" type="slidenum">
              <a:rPr lang="en-US" smtClean="0"/>
              <a:pPr>
                <a:defRPr/>
              </a:pPr>
              <a:t>‹#›</a:t>
            </a:fld>
            <a:endParaRPr lang="en-US"/>
          </a:p>
        </p:txBody>
      </p:sp>
    </p:spTree>
    <p:extLst>
      <p:ext uri="{BB962C8B-B14F-4D97-AF65-F5344CB8AC3E}">
        <p14:creationId xmlns:p14="http://schemas.microsoft.com/office/powerpoint/2010/main" val="416975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B7EB171-35B5-4EC2-8D82-A2A961E3CC32}" type="datetimeFigureOut">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A60F6C-CA88-489E-97AE-9DFCFCF58A17}" type="slidenum">
              <a:rPr lang="en-US" smtClean="0"/>
              <a:pPr>
                <a:defRPr/>
              </a:pPr>
              <a:t>‹#›</a:t>
            </a:fld>
            <a:endParaRPr lang="en-US"/>
          </a:p>
        </p:txBody>
      </p:sp>
    </p:spTree>
    <p:extLst>
      <p:ext uri="{BB962C8B-B14F-4D97-AF65-F5344CB8AC3E}">
        <p14:creationId xmlns:p14="http://schemas.microsoft.com/office/powerpoint/2010/main" val="346800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B81595A-9F63-4194-87AE-77B6E461FBC0}" type="datetimeFigureOut">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C3BF77-BC30-4048-934C-25A4B128DCCF}" type="slidenum">
              <a:rPr lang="en-US" smtClean="0"/>
              <a:pPr>
                <a:defRPr/>
              </a:pPr>
              <a:t>‹#›</a:t>
            </a:fld>
            <a:endParaRPr lang="en-US"/>
          </a:p>
        </p:txBody>
      </p:sp>
    </p:spTree>
    <p:extLst>
      <p:ext uri="{BB962C8B-B14F-4D97-AF65-F5344CB8AC3E}">
        <p14:creationId xmlns:p14="http://schemas.microsoft.com/office/powerpoint/2010/main" val="410760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366C048-9F3C-4E4F-B8A6-608CB3C6F96B}" type="datetimeFigureOut">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F135A5-3E05-44C2-B911-9C3076FAF639}" type="slidenum">
              <a:rPr lang="en-US" smtClean="0"/>
              <a:pPr>
                <a:defRPr/>
              </a:pPr>
              <a:t>‹#›</a:t>
            </a:fld>
            <a:endParaRPr lang="en-US"/>
          </a:p>
        </p:txBody>
      </p:sp>
    </p:spTree>
    <p:extLst>
      <p:ext uri="{BB962C8B-B14F-4D97-AF65-F5344CB8AC3E}">
        <p14:creationId xmlns:p14="http://schemas.microsoft.com/office/powerpoint/2010/main" val="102781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8990AF3-AC9D-47E2-A81C-2DCC2D220ECA}" type="datetimeFigureOut">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59382E-B66F-484D-898F-A6E7FC2923E6}" type="slidenum">
              <a:rPr lang="en-US" smtClean="0"/>
              <a:pPr>
                <a:defRPr/>
              </a:pPr>
              <a:t>‹#›</a:t>
            </a:fld>
            <a:endParaRPr lang="en-US"/>
          </a:p>
        </p:txBody>
      </p:sp>
    </p:spTree>
    <p:extLst>
      <p:ext uri="{BB962C8B-B14F-4D97-AF65-F5344CB8AC3E}">
        <p14:creationId xmlns:p14="http://schemas.microsoft.com/office/powerpoint/2010/main" val="365448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5CD950-B276-4FE1-86CD-C2B1ACF1B92A}" type="datetimeFigureOut">
              <a:rPr lang="en-US" smtClean="0"/>
              <a:pPr>
                <a:defRPr/>
              </a:pPr>
              <a:t>1/28/2020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E5CD98-CD06-451B-A8FB-F90837B57BDF}" type="slidenum">
              <a:rPr lang="en-US" smtClean="0"/>
              <a:pPr>
                <a:defRPr/>
              </a:pPr>
              <a:t>‹#›</a:t>
            </a:fld>
            <a:endParaRPr lang="en-US"/>
          </a:p>
        </p:txBody>
      </p:sp>
    </p:spTree>
    <p:extLst>
      <p:ext uri="{BB962C8B-B14F-4D97-AF65-F5344CB8AC3E}">
        <p14:creationId xmlns:p14="http://schemas.microsoft.com/office/powerpoint/2010/main" val="19432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EA46032-A728-4462-8A91-8F39ED8CA973}" type="datetimeFigureOut">
              <a:rPr lang="en-US" smtClean="0"/>
              <a:pPr>
                <a:defRPr/>
              </a:pPr>
              <a:t>1/28/2020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86C7A03-C91A-47CA-B747-C2F66F036FC9}" type="slidenum">
              <a:rPr lang="en-US" smtClean="0"/>
              <a:pPr>
                <a:defRPr/>
              </a:pPr>
              <a:t>‹#›</a:t>
            </a:fld>
            <a:endParaRPr lang="en-US"/>
          </a:p>
        </p:txBody>
      </p:sp>
    </p:spTree>
    <p:extLst>
      <p:ext uri="{BB962C8B-B14F-4D97-AF65-F5344CB8AC3E}">
        <p14:creationId xmlns:p14="http://schemas.microsoft.com/office/powerpoint/2010/main" val="212604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B314871-B123-4255-AC5D-4BCE416992E9}" type="datetimeFigureOut">
              <a:rPr lang="en-US" smtClean="0"/>
              <a:pPr>
                <a:defRPr/>
              </a:pPr>
              <a:t>1/28/2020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200FB4-BD51-48FC-9803-0F70886F0764}" type="slidenum">
              <a:rPr lang="en-US" smtClean="0"/>
              <a:pPr>
                <a:defRPr/>
              </a:pPr>
              <a:t>‹#›</a:t>
            </a:fld>
            <a:endParaRPr lang="en-US"/>
          </a:p>
        </p:txBody>
      </p:sp>
    </p:spTree>
    <p:extLst>
      <p:ext uri="{BB962C8B-B14F-4D97-AF65-F5344CB8AC3E}">
        <p14:creationId xmlns:p14="http://schemas.microsoft.com/office/powerpoint/2010/main" val="41867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708B652-ED7B-49D4-8965-3BDF7598F4FF}" type="datetimeFigureOut">
              <a:rPr lang="en-US" smtClean="0"/>
              <a:pPr>
                <a:defRPr/>
              </a:pPr>
              <a:t>1/28/2020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2692DF1-9B0D-45C6-A2BF-CA595232F869}" type="slidenum">
              <a:rPr lang="en-US" smtClean="0"/>
              <a:pPr>
                <a:defRPr/>
              </a:pPr>
              <a:t>‹#›</a:t>
            </a:fld>
            <a:endParaRPr lang="en-US"/>
          </a:p>
        </p:txBody>
      </p:sp>
    </p:spTree>
    <p:extLst>
      <p:ext uri="{BB962C8B-B14F-4D97-AF65-F5344CB8AC3E}">
        <p14:creationId xmlns:p14="http://schemas.microsoft.com/office/powerpoint/2010/main" val="190927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57B7050-A7B7-40EF-A8EE-DD530B4F2A4B}" type="datetimeFigureOut">
              <a:rPr lang="en-US" smtClean="0"/>
              <a:pPr>
                <a:defRPr/>
              </a:pPr>
              <a:t>1/28/2020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40D04B9-D79C-4B52-AC23-74C222169190}" type="slidenum">
              <a:rPr lang="en-US" smtClean="0"/>
              <a:pPr>
                <a:defRPr/>
              </a:pPr>
              <a:t>‹#›</a:t>
            </a:fld>
            <a:endParaRPr lang="en-US"/>
          </a:p>
        </p:txBody>
      </p:sp>
    </p:spTree>
    <p:extLst>
      <p:ext uri="{BB962C8B-B14F-4D97-AF65-F5344CB8AC3E}">
        <p14:creationId xmlns:p14="http://schemas.microsoft.com/office/powerpoint/2010/main" val="5257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1A7CDCC-190F-4A9F-ADC2-FB7F6AFC03D9}" type="datetimeFigureOut">
              <a:rPr lang="en-US" smtClean="0"/>
              <a:pPr>
                <a:defRPr/>
              </a:pPr>
              <a:t>1/28/2020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121A80-98D8-4943-8194-A5AE3D151FDB}" type="slidenum">
              <a:rPr lang="en-US" smtClean="0"/>
              <a:pPr>
                <a:defRPr/>
              </a:pPr>
              <a:t>‹#›</a:t>
            </a:fld>
            <a:endParaRPr lang="en-US"/>
          </a:p>
        </p:txBody>
      </p:sp>
    </p:spTree>
    <p:extLst>
      <p:ext uri="{BB962C8B-B14F-4D97-AF65-F5344CB8AC3E}">
        <p14:creationId xmlns:p14="http://schemas.microsoft.com/office/powerpoint/2010/main" val="29810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9F5E45A-B611-4DC5-8782-91EF7CECFB3E}" type="datetimeFigureOut">
              <a:rPr lang="en-US" smtClean="0"/>
              <a:pPr>
                <a:defRPr/>
              </a:pPr>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16EF7CD-6F42-4989-AAE9-CA7D5C207D33}" type="slidenum">
              <a:rPr lang="en-US" smtClean="0"/>
              <a:pPr>
                <a:defRPr/>
              </a:pPr>
              <a:t>‹#›</a:t>
            </a:fld>
            <a:endParaRPr lang="en-US"/>
          </a:p>
        </p:txBody>
      </p:sp>
    </p:spTree>
    <p:extLst>
      <p:ext uri="{BB962C8B-B14F-4D97-AF65-F5344CB8AC3E}">
        <p14:creationId xmlns:p14="http://schemas.microsoft.com/office/powerpoint/2010/main" val="313787536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mailto:dedwards4@wcpss.ne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dedwardsushistory.weebl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US" dirty="0">
                <a:solidFill>
                  <a:srgbClr val="FFFFFF"/>
                </a:solidFill>
              </a:rPr>
              <a:t>American History II Honors</a:t>
            </a:r>
          </a:p>
        </p:txBody>
      </p:sp>
      <p:sp>
        <p:nvSpPr>
          <p:cNvPr id="3" name="Subtitle 2"/>
          <p:cNvSpPr>
            <a:spLocks noGrp="1"/>
          </p:cNvSpPr>
          <p:nvPr>
            <p:ph type="subTitle" idx="1"/>
          </p:nvPr>
        </p:nvSpPr>
        <p:spPr>
          <a:xfrm>
            <a:off x="3045368" y="4074718"/>
            <a:ext cx="6105194" cy="1716482"/>
          </a:xfrm>
        </p:spPr>
        <p:txBody>
          <a:bodyPr>
            <a:normAutofit/>
          </a:bodyPr>
          <a:lstStyle/>
          <a:p>
            <a:r>
              <a:rPr lang="en-US" sz="2000" dirty="0">
                <a:solidFill>
                  <a:srgbClr val="FFFFFF"/>
                </a:solidFill>
              </a:rPr>
              <a:t>Spring 2020</a:t>
            </a:r>
          </a:p>
          <a:p>
            <a:r>
              <a:rPr lang="en-US" sz="2000" dirty="0">
                <a:solidFill>
                  <a:srgbClr val="FFFFFF"/>
                </a:solidFill>
              </a:rPr>
              <a:t>Heritage High School</a:t>
            </a:r>
          </a:p>
          <a:p>
            <a:r>
              <a:rPr lang="en-US" sz="2000" dirty="0">
                <a:solidFill>
                  <a:srgbClr val="FFFFFF"/>
                </a:solidFill>
              </a:rPr>
              <a:t>Mr. Edwards</a:t>
            </a:r>
          </a:p>
        </p:txBody>
      </p:sp>
    </p:spTree>
    <p:extLst>
      <p:ext uri="{BB962C8B-B14F-4D97-AF65-F5344CB8AC3E}">
        <p14:creationId xmlns:p14="http://schemas.microsoft.com/office/powerpoint/2010/main" val="238344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Historical Analysis</a:t>
            </a:r>
          </a:p>
        </p:txBody>
      </p:sp>
      <p:sp>
        <p:nvSpPr>
          <p:cNvPr id="3" name="Content Placeholder 2"/>
          <p:cNvSpPr>
            <a:spLocks noGrp="1"/>
          </p:cNvSpPr>
          <p:nvPr>
            <p:ph idx="1"/>
          </p:nvPr>
        </p:nvSpPr>
        <p:spPr>
          <a:xfrm>
            <a:off x="6090574" y="0"/>
            <a:ext cx="5949026" cy="6858000"/>
          </a:xfrm>
        </p:spPr>
        <p:txBody>
          <a:bodyPr anchor="ctr">
            <a:normAutofit/>
          </a:bodyPr>
          <a:lstStyle/>
          <a:p>
            <a:r>
              <a:rPr lang="en-US" sz="2200" dirty="0">
                <a:solidFill>
                  <a:srgbClr val="000000"/>
                </a:solidFill>
              </a:rPr>
              <a:t>Involves a variety of historical documents and artifacts (</a:t>
            </a:r>
            <a:r>
              <a:rPr lang="en-US" sz="2200" b="1" u="sng" dirty="0">
                <a:solidFill>
                  <a:srgbClr val="000000"/>
                </a:solidFill>
              </a:rPr>
              <a:t>primary and secondary sources</a:t>
            </a:r>
            <a:r>
              <a:rPr lang="en-US" sz="2200" dirty="0">
                <a:solidFill>
                  <a:srgbClr val="000000"/>
                </a:solidFill>
              </a:rPr>
              <a:t>) that present different voices and interpretations or perspectives on the past.</a:t>
            </a:r>
          </a:p>
          <a:p>
            <a:r>
              <a:rPr lang="en-US" sz="2200" dirty="0">
                <a:solidFill>
                  <a:srgbClr val="000000"/>
                </a:solidFill>
              </a:rPr>
              <a:t>The study of history is subject to an individual’s </a:t>
            </a:r>
            <a:r>
              <a:rPr lang="en-US" sz="2200" b="1" i="1" u="sng" dirty="0">
                <a:solidFill>
                  <a:srgbClr val="000000"/>
                </a:solidFill>
              </a:rPr>
              <a:t>interpretation</a:t>
            </a:r>
            <a:r>
              <a:rPr lang="en-US" sz="2200" i="1" dirty="0">
                <a:solidFill>
                  <a:srgbClr val="000000"/>
                </a:solidFill>
              </a:rPr>
              <a:t> </a:t>
            </a:r>
            <a:r>
              <a:rPr lang="en-US" sz="2200" dirty="0">
                <a:solidFill>
                  <a:srgbClr val="000000"/>
                </a:solidFill>
              </a:rPr>
              <a:t>of past events, issues, and problems.</a:t>
            </a:r>
          </a:p>
          <a:p>
            <a:r>
              <a:rPr lang="en-US" sz="2200" dirty="0">
                <a:solidFill>
                  <a:srgbClr val="000000"/>
                </a:solidFill>
              </a:rPr>
              <a:t>There is usually </a:t>
            </a:r>
            <a:r>
              <a:rPr lang="en-US" sz="2200" b="1" u="sng" dirty="0">
                <a:solidFill>
                  <a:srgbClr val="000000"/>
                </a:solidFill>
              </a:rPr>
              <a:t>no one right answer</a:t>
            </a:r>
            <a:r>
              <a:rPr lang="en-US" sz="2200" dirty="0">
                <a:solidFill>
                  <a:srgbClr val="000000"/>
                </a:solidFill>
              </a:rPr>
              <a:t>, one essential fact, or one authoritative interpretation that can be used to explain the past. </a:t>
            </a:r>
          </a:p>
          <a:p>
            <a:r>
              <a:rPr lang="en-US" sz="2200" dirty="0">
                <a:solidFill>
                  <a:srgbClr val="000000"/>
                </a:solidFill>
              </a:rPr>
              <a:t>Historians may differ on the facts they incorporate in the development of their narratives and disagree on how those facts are to be interpreted. </a:t>
            </a:r>
          </a:p>
          <a:p>
            <a:r>
              <a:rPr lang="en-US" sz="2200" dirty="0">
                <a:solidFill>
                  <a:srgbClr val="000000"/>
                </a:solidFill>
              </a:rPr>
              <a:t>Written history is a </a:t>
            </a:r>
            <a:r>
              <a:rPr lang="en-US" sz="2200" b="1" dirty="0">
                <a:solidFill>
                  <a:srgbClr val="000000"/>
                </a:solidFill>
              </a:rPr>
              <a:t>“dialogue” </a:t>
            </a:r>
            <a:r>
              <a:rPr lang="en-US" sz="2200" dirty="0">
                <a:solidFill>
                  <a:srgbClr val="000000"/>
                </a:solidFill>
              </a:rPr>
              <a:t>among historians, not only about what happened but about the </a:t>
            </a:r>
            <a:r>
              <a:rPr lang="en-US" sz="2200" i="1" dirty="0">
                <a:solidFill>
                  <a:srgbClr val="000000"/>
                </a:solidFill>
              </a:rPr>
              <a:t>historical interpretation </a:t>
            </a:r>
            <a:r>
              <a:rPr lang="en-US" sz="2200" dirty="0">
                <a:solidFill>
                  <a:srgbClr val="000000"/>
                </a:solidFill>
              </a:rPr>
              <a:t>of </a:t>
            </a:r>
            <a:r>
              <a:rPr lang="en-US" sz="2200" i="1" dirty="0">
                <a:solidFill>
                  <a:srgbClr val="000000"/>
                </a:solidFill>
              </a:rPr>
              <a:t>why </a:t>
            </a:r>
            <a:r>
              <a:rPr lang="en-US" sz="2200" dirty="0">
                <a:solidFill>
                  <a:srgbClr val="000000"/>
                </a:solidFill>
              </a:rPr>
              <a:t>and </a:t>
            </a:r>
            <a:r>
              <a:rPr lang="en-US" sz="2200" i="1" dirty="0">
                <a:solidFill>
                  <a:srgbClr val="000000"/>
                </a:solidFill>
              </a:rPr>
              <a:t>how </a:t>
            </a:r>
            <a:r>
              <a:rPr lang="en-US" sz="2200" dirty="0">
                <a:solidFill>
                  <a:srgbClr val="000000"/>
                </a:solidFill>
              </a:rPr>
              <a:t>events unfolded.</a:t>
            </a:r>
          </a:p>
        </p:txBody>
      </p:sp>
      <p:sp>
        <p:nvSpPr>
          <p:cNvPr id="4" name="Rectangle 3"/>
          <p:cNvSpPr/>
          <p:nvPr/>
        </p:nvSpPr>
        <p:spPr>
          <a:xfrm>
            <a:off x="-1736648" y="510659"/>
            <a:ext cx="1251240" cy="369332"/>
          </a:xfrm>
          <a:prstGeom prst="rect">
            <a:avLst/>
          </a:prstGeom>
        </p:spPr>
        <p:txBody>
          <a:bodyPr wrap="none">
            <a:spAutoFit/>
          </a:bodyPr>
          <a:lstStyle/>
          <a:p>
            <a:pPr>
              <a:spcAft>
                <a:spcPts val="600"/>
              </a:spcAft>
            </a:pPr>
            <a:r>
              <a:rPr lang="en-US" b="1" dirty="0"/>
              <a:t>“dialogue” </a:t>
            </a:r>
            <a:endParaRPr lang="en-US"/>
          </a:p>
        </p:txBody>
      </p:sp>
    </p:spTree>
    <p:extLst>
      <p:ext uri="{BB962C8B-B14F-4D97-AF65-F5344CB8AC3E}">
        <p14:creationId xmlns:p14="http://schemas.microsoft.com/office/powerpoint/2010/main" val="51021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Detecting Bias</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dirty="0">
                <a:solidFill>
                  <a:srgbClr val="000000"/>
                </a:solidFill>
              </a:rPr>
              <a:t>Students of history should differentiate between historical facts and historical interpretations but acknowledge that the two have a connection</a:t>
            </a:r>
          </a:p>
          <a:p>
            <a:r>
              <a:rPr lang="en-US" dirty="0">
                <a:solidFill>
                  <a:srgbClr val="000000"/>
                </a:solidFill>
              </a:rPr>
              <a:t>Facts that historians report are selected and reflect the </a:t>
            </a:r>
            <a:r>
              <a:rPr lang="en-US" b="1" u="sng" dirty="0">
                <a:solidFill>
                  <a:srgbClr val="000000"/>
                </a:solidFill>
              </a:rPr>
              <a:t>historian's judgment </a:t>
            </a:r>
            <a:r>
              <a:rPr lang="en-US" dirty="0">
                <a:solidFill>
                  <a:srgbClr val="000000"/>
                </a:solidFill>
              </a:rPr>
              <a:t>of what is most significant about the past.</a:t>
            </a:r>
          </a:p>
          <a:p>
            <a:r>
              <a:rPr lang="en-US" dirty="0">
                <a:solidFill>
                  <a:srgbClr val="000000"/>
                </a:solidFill>
              </a:rPr>
              <a:t>That judgement could be </a:t>
            </a:r>
            <a:r>
              <a:rPr lang="en-US" b="1" u="sng" dirty="0">
                <a:solidFill>
                  <a:srgbClr val="000000"/>
                </a:solidFill>
              </a:rPr>
              <a:t>biased</a:t>
            </a:r>
            <a:r>
              <a:rPr lang="en-US" dirty="0">
                <a:solidFill>
                  <a:srgbClr val="000000"/>
                </a:solidFill>
              </a:rPr>
              <a:t>.</a:t>
            </a:r>
          </a:p>
          <a:p>
            <a:r>
              <a:rPr lang="en-US" dirty="0">
                <a:solidFill>
                  <a:srgbClr val="000000"/>
                </a:solidFill>
              </a:rPr>
              <a:t>How can historical evidence be biased?</a:t>
            </a:r>
          </a:p>
        </p:txBody>
      </p:sp>
    </p:spTree>
    <p:extLst>
      <p:ext uri="{BB962C8B-B14F-4D97-AF65-F5344CB8AC3E}">
        <p14:creationId xmlns:p14="http://schemas.microsoft.com/office/powerpoint/2010/main" val="10027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Finding Relevance</a:t>
            </a:r>
          </a:p>
        </p:txBody>
      </p:sp>
      <p:sp>
        <p:nvSpPr>
          <p:cNvPr id="3" name="Content Placeholder 2"/>
          <p:cNvSpPr>
            <a:spLocks noGrp="1"/>
          </p:cNvSpPr>
          <p:nvPr>
            <p:ph idx="1"/>
          </p:nvPr>
        </p:nvSpPr>
        <p:spPr>
          <a:xfrm>
            <a:off x="5791200" y="228600"/>
            <a:ext cx="6082110" cy="6324600"/>
          </a:xfrm>
        </p:spPr>
        <p:txBody>
          <a:bodyPr anchor="ctr">
            <a:normAutofit/>
          </a:bodyPr>
          <a:lstStyle/>
          <a:p>
            <a:r>
              <a:rPr lang="en-US" sz="2400" dirty="0">
                <a:solidFill>
                  <a:srgbClr val="000000"/>
                </a:solidFill>
              </a:rPr>
              <a:t>Students of history should use specific criteria to judge the relevance of the past to </a:t>
            </a:r>
            <a:r>
              <a:rPr lang="en-US" sz="2400" b="1" u="sng" dirty="0">
                <a:solidFill>
                  <a:srgbClr val="000000"/>
                </a:solidFill>
              </a:rPr>
              <a:t>contemporary events </a:t>
            </a:r>
          </a:p>
          <a:p>
            <a:r>
              <a:rPr lang="en-US" sz="2400" dirty="0">
                <a:solidFill>
                  <a:srgbClr val="000000"/>
                </a:solidFill>
              </a:rPr>
              <a:t>Historical issues are frequently </a:t>
            </a:r>
            <a:r>
              <a:rPr lang="en-US" sz="2400" b="1" u="sng" dirty="0">
                <a:solidFill>
                  <a:srgbClr val="000000"/>
                </a:solidFill>
              </a:rPr>
              <a:t>value-laden</a:t>
            </a:r>
            <a:r>
              <a:rPr lang="en-US" sz="2400" b="1" dirty="0">
                <a:solidFill>
                  <a:srgbClr val="000000"/>
                </a:solidFill>
              </a:rPr>
              <a:t> </a:t>
            </a:r>
            <a:r>
              <a:rPr lang="en-US" sz="2400" dirty="0">
                <a:solidFill>
                  <a:srgbClr val="000000"/>
                </a:solidFill>
              </a:rPr>
              <a:t>and subsequently create opportunities to consider the </a:t>
            </a:r>
            <a:r>
              <a:rPr lang="en-US" sz="2400" b="1" dirty="0">
                <a:solidFill>
                  <a:srgbClr val="000000"/>
                </a:solidFill>
              </a:rPr>
              <a:t>moral convictions </a:t>
            </a:r>
            <a:r>
              <a:rPr lang="en-US" sz="2400" dirty="0">
                <a:solidFill>
                  <a:srgbClr val="000000"/>
                </a:solidFill>
              </a:rPr>
              <a:t>that possibly contributed to those actions taken by individuals and groups in the past.</a:t>
            </a:r>
          </a:p>
          <a:p>
            <a:r>
              <a:rPr lang="en-US" sz="2400" dirty="0">
                <a:solidFill>
                  <a:srgbClr val="000000"/>
                </a:solidFill>
              </a:rPr>
              <a:t>The past inevitably has a degree of relevance to </a:t>
            </a:r>
            <a:r>
              <a:rPr lang="en-US" sz="2400" b="1" dirty="0">
                <a:solidFill>
                  <a:srgbClr val="000000"/>
                </a:solidFill>
              </a:rPr>
              <a:t>one’s </a:t>
            </a:r>
            <a:r>
              <a:rPr lang="en-US" sz="2400" dirty="0">
                <a:solidFill>
                  <a:srgbClr val="000000"/>
                </a:solidFill>
              </a:rPr>
              <a:t>own times</a:t>
            </a:r>
          </a:p>
          <a:p>
            <a:r>
              <a:rPr lang="en-US" sz="2400" dirty="0">
                <a:solidFill>
                  <a:srgbClr val="000000"/>
                </a:solidFill>
              </a:rPr>
              <a:t>How can the past have relevance to the present?</a:t>
            </a:r>
          </a:p>
        </p:txBody>
      </p:sp>
    </p:spTree>
    <p:extLst>
      <p:ext uri="{BB962C8B-B14F-4D97-AF65-F5344CB8AC3E}">
        <p14:creationId xmlns:p14="http://schemas.microsoft.com/office/powerpoint/2010/main" val="30511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p:nvPr>
        </p:nvSpPr>
        <p:spPr>
          <a:xfrm>
            <a:off x="3045368" y="2043663"/>
            <a:ext cx="6105194" cy="2031055"/>
          </a:xfrm>
        </p:spPr>
        <p:txBody>
          <a:bodyPr>
            <a:normAutofit/>
          </a:bodyPr>
          <a:lstStyle/>
          <a:p>
            <a:r>
              <a:rPr lang="en-US" sz="4700">
                <a:solidFill>
                  <a:srgbClr val="FFFFFF"/>
                </a:solidFill>
              </a:rPr>
              <a:t>Historical Analysis:  Analyzing a Primary Source</a:t>
            </a:r>
          </a:p>
        </p:txBody>
      </p:sp>
      <p:sp>
        <p:nvSpPr>
          <p:cNvPr id="5" name="Subtitle 4"/>
          <p:cNvSpPr>
            <a:spLocks noGrp="1"/>
          </p:cNvSpPr>
          <p:nvPr>
            <p:ph type="subTitle" idx="1"/>
          </p:nvPr>
        </p:nvSpPr>
        <p:spPr>
          <a:xfrm>
            <a:off x="3045368" y="4074718"/>
            <a:ext cx="6105194" cy="682079"/>
          </a:xfrm>
        </p:spPr>
        <p:txBody>
          <a:bodyPr>
            <a:normAutofit/>
          </a:bodyPr>
          <a:lstStyle/>
          <a:p>
            <a:r>
              <a:rPr lang="en-US">
                <a:solidFill>
                  <a:srgbClr val="FFFFFF"/>
                </a:solidFill>
              </a:rPr>
              <a:t>HIPP</a:t>
            </a:r>
          </a:p>
        </p:txBody>
      </p:sp>
    </p:spTree>
    <p:extLst>
      <p:ext uri="{BB962C8B-B14F-4D97-AF65-F5344CB8AC3E}">
        <p14:creationId xmlns:p14="http://schemas.microsoft.com/office/powerpoint/2010/main" val="68916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26057" y="3121701"/>
            <a:ext cx="3658053" cy="178651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b="1" kern="1200">
                <a:solidFill>
                  <a:srgbClr val="FFFFFF"/>
                </a:solidFill>
                <a:latin typeface="+mj-lt"/>
                <a:ea typeface="+mj-ea"/>
                <a:cs typeface="+mj-cs"/>
              </a:rPr>
              <a:t>HIPP Analysis</a:t>
            </a:r>
          </a:p>
        </p:txBody>
      </p:sp>
      <p:pic>
        <p:nvPicPr>
          <p:cNvPr id="4098" name="Picture 4" descr="Dorothea Lange 1"/>
          <p:cNvPicPr>
            <a:picLocks noChangeAspect="1" noChangeArrowheads="1"/>
          </p:cNvPicPr>
          <p:nvPr/>
        </p:nvPicPr>
        <p:blipFill>
          <a:blip r:embed="rId4" cstate="print"/>
          <a:stretch>
            <a:fillRect/>
          </a:stretch>
        </p:blipFill>
        <p:spPr bwMode="auto">
          <a:xfrm>
            <a:off x="6172977" y="-126616"/>
            <a:ext cx="5446920" cy="7096964"/>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57201" y="1371600"/>
            <a:ext cx="3852040" cy="3442139"/>
          </a:xfrm>
        </p:spPr>
        <p:txBody>
          <a:bodyPr vert="horz" lIns="91440" tIns="45720" rIns="91440" bIns="45720" rtlCol="0" anchor="ctr">
            <a:normAutofit/>
          </a:bodyPr>
          <a:lstStyle/>
          <a:p>
            <a:r>
              <a:rPr lang="en-US" b="1" kern="1200" dirty="0">
                <a:solidFill>
                  <a:srgbClr val="FFFFFF"/>
                </a:solidFill>
                <a:latin typeface="+mj-lt"/>
                <a:ea typeface="+mj-ea"/>
                <a:cs typeface="+mj-cs"/>
              </a:rPr>
              <a:t>Historical Context:</a:t>
            </a:r>
            <a:br>
              <a:rPr lang="en-US" b="1" kern="1200" dirty="0">
                <a:solidFill>
                  <a:srgbClr val="FFFFFF"/>
                </a:solidFill>
                <a:latin typeface="+mj-lt"/>
                <a:ea typeface="+mj-ea"/>
                <a:cs typeface="+mj-cs"/>
              </a:rPr>
            </a:br>
            <a:br>
              <a:rPr lang="en-US" b="1" dirty="0">
                <a:solidFill>
                  <a:srgbClr val="FFFFFF"/>
                </a:solidFill>
              </a:rPr>
            </a:br>
            <a:r>
              <a:rPr lang="en-US" b="1" kern="1200" dirty="0">
                <a:solidFill>
                  <a:srgbClr val="FFFFFF"/>
                </a:solidFill>
                <a:latin typeface="+mj-lt"/>
                <a:ea typeface="+mj-ea"/>
                <a:cs typeface="+mj-cs"/>
              </a:rPr>
              <a:t>“Migrant Mother”</a:t>
            </a:r>
          </a:p>
        </p:txBody>
      </p:sp>
      <p:sp>
        <p:nvSpPr>
          <p:cNvPr id="3" name="Rectangle 2"/>
          <p:cNvSpPr/>
          <p:nvPr/>
        </p:nvSpPr>
        <p:spPr>
          <a:xfrm>
            <a:off x="5486400" y="801866"/>
            <a:ext cx="5910258" cy="5751334"/>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b="1" dirty="0">
                <a:solidFill>
                  <a:srgbClr val="000000"/>
                </a:solidFill>
              </a:rPr>
              <a:t>T</a:t>
            </a:r>
            <a:r>
              <a:rPr lang="en-US" sz="2400" dirty="0">
                <a:solidFill>
                  <a:srgbClr val="000000"/>
                </a:solidFill>
              </a:rPr>
              <a:t>he photograph that has become known as "</a:t>
            </a:r>
            <a:r>
              <a:rPr lang="en-US" sz="2400" b="1" dirty="0">
                <a:solidFill>
                  <a:srgbClr val="000000"/>
                </a:solidFill>
              </a:rPr>
              <a:t>Migrant Mother</a:t>
            </a:r>
            <a:r>
              <a:rPr lang="en-US" sz="2400" dirty="0">
                <a:solidFill>
                  <a:srgbClr val="000000"/>
                </a:solidFill>
              </a:rPr>
              <a:t>" is one of a series of photographs that </a:t>
            </a:r>
            <a:r>
              <a:rPr lang="en-US" sz="2400" b="1" u="sng" dirty="0">
                <a:solidFill>
                  <a:srgbClr val="000000"/>
                </a:solidFill>
              </a:rPr>
              <a:t>Dorothea Lange </a:t>
            </a:r>
            <a:r>
              <a:rPr lang="en-US" sz="2400" dirty="0">
                <a:solidFill>
                  <a:srgbClr val="000000"/>
                </a:solidFill>
              </a:rPr>
              <a:t>made of </a:t>
            </a:r>
            <a:r>
              <a:rPr lang="en-US" sz="2400" b="1" dirty="0">
                <a:solidFill>
                  <a:srgbClr val="000000"/>
                </a:solidFill>
              </a:rPr>
              <a:t>Florence Owens Thompson </a:t>
            </a:r>
            <a:r>
              <a:rPr lang="en-US" sz="2400" dirty="0">
                <a:solidFill>
                  <a:srgbClr val="000000"/>
                </a:solidFill>
              </a:rPr>
              <a:t>and her children in February or </a:t>
            </a:r>
            <a:r>
              <a:rPr lang="en-US" sz="2400" b="1" dirty="0">
                <a:solidFill>
                  <a:srgbClr val="000000"/>
                </a:solidFill>
              </a:rPr>
              <a:t>March of 1936 </a:t>
            </a:r>
            <a:r>
              <a:rPr lang="en-US" sz="2400" dirty="0">
                <a:solidFill>
                  <a:srgbClr val="000000"/>
                </a:solidFill>
              </a:rPr>
              <a:t>in </a:t>
            </a:r>
            <a:r>
              <a:rPr lang="en-US" sz="2400" b="1" dirty="0">
                <a:solidFill>
                  <a:srgbClr val="000000"/>
                </a:solidFill>
              </a:rPr>
              <a:t>Nipomo, California</a:t>
            </a:r>
            <a:r>
              <a:rPr lang="en-US" sz="2400" dirty="0">
                <a:solidFill>
                  <a:srgbClr val="000000"/>
                </a:solidFill>
              </a:rPr>
              <a:t>. </a:t>
            </a:r>
          </a:p>
          <a:p>
            <a:pPr marL="342900" indent="-228600" defTabSz="914400">
              <a:lnSpc>
                <a:spcPct val="90000"/>
              </a:lnSpc>
              <a:spcAft>
                <a:spcPts val="600"/>
              </a:spcAft>
              <a:buFont typeface="Arial" panose="020B0604020202020204" pitchFamily="34" charset="0"/>
              <a:buChar char="•"/>
            </a:pPr>
            <a:r>
              <a:rPr lang="en-US" sz="2400" dirty="0">
                <a:solidFill>
                  <a:srgbClr val="000000"/>
                </a:solidFill>
              </a:rPr>
              <a:t>These photographs would have been taken at the height of the </a:t>
            </a:r>
            <a:r>
              <a:rPr lang="en-US" sz="2400" b="1" u="sng" dirty="0">
                <a:solidFill>
                  <a:srgbClr val="000000"/>
                </a:solidFill>
              </a:rPr>
              <a:t>Great Depression</a:t>
            </a:r>
            <a:r>
              <a:rPr lang="en-US" sz="2400" dirty="0">
                <a:solidFill>
                  <a:srgbClr val="000000"/>
                </a:solidFill>
              </a:rPr>
              <a:t>.  </a:t>
            </a:r>
          </a:p>
          <a:p>
            <a:pPr marL="342900" indent="-228600" defTabSz="914400">
              <a:lnSpc>
                <a:spcPct val="90000"/>
              </a:lnSpc>
              <a:spcAft>
                <a:spcPts val="600"/>
              </a:spcAft>
              <a:buFont typeface="Arial" panose="020B0604020202020204" pitchFamily="34" charset="0"/>
              <a:buChar char="•"/>
            </a:pPr>
            <a:r>
              <a:rPr lang="en-US" sz="2400" dirty="0">
                <a:solidFill>
                  <a:srgbClr val="000000"/>
                </a:solidFill>
              </a:rPr>
              <a:t>Lange was concluding a month's trip photographing </a:t>
            </a:r>
            <a:r>
              <a:rPr lang="en-US" sz="2400" u="sng" dirty="0">
                <a:solidFill>
                  <a:srgbClr val="000000"/>
                </a:solidFill>
              </a:rPr>
              <a:t>migratory farm labor </a:t>
            </a:r>
            <a:r>
              <a:rPr lang="en-US" sz="2400" dirty="0">
                <a:solidFill>
                  <a:srgbClr val="000000"/>
                </a:solidFill>
              </a:rPr>
              <a:t>around the state for what was then the </a:t>
            </a:r>
            <a:r>
              <a:rPr lang="en-US" sz="2400" b="1" u="sng" dirty="0">
                <a:solidFill>
                  <a:srgbClr val="000000"/>
                </a:solidFill>
              </a:rPr>
              <a:t>Resettlement Administration</a:t>
            </a:r>
            <a:r>
              <a:rPr lang="en-US" sz="2400" dirty="0">
                <a:solidFill>
                  <a:srgbClr val="000000"/>
                </a:solidFill>
              </a:rPr>
              <a:t>. </a:t>
            </a:r>
          </a:p>
          <a:p>
            <a:pPr marL="342900" indent="-228600" defTabSz="914400">
              <a:lnSpc>
                <a:spcPct val="90000"/>
              </a:lnSpc>
              <a:spcAft>
                <a:spcPts val="600"/>
              </a:spcAft>
              <a:buFont typeface="Arial" panose="020B0604020202020204" pitchFamily="34" charset="0"/>
              <a:buChar char="•"/>
            </a:pPr>
            <a:r>
              <a:rPr lang="en-US" sz="2400" dirty="0">
                <a:solidFill>
                  <a:srgbClr val="000000"/>
                </a:solidFill>
              </a:rPr>
              <a:t>This government agency would later become the </a:t>
            </a:r>
            <a:r>
              <a:rPr lang="en-US" sz="2400" b="1" u="sng" dirty="0">
                <a:solidFill>
                  <a:srgbClr val="000000"/>
                </a:solidFill>
              </a:rPr>
              <a:t>Farm Security Administration</a:t>
            </a:r>
            <a:r>
              <a:rPr lang="en-US" sz="2400" u="sng" dirty="0">
                <a:solidFill>
                  <a:srgbClr val="000000"/>
                </a:solidFill>
              </a:rPr>
              <a:t>, </a:t>
            </a:r>
            <a:r>
              <a:rPr lang="en-US" sz="2400" dirty="0">
                <a:solidFill>
                  <a:srgbClr val="000000"/>
                </a:solidFill>
              </a:rPr>
              <a:t>a program that was part of</a:t>
            </a:r>
            <a:r>
              <a:rPr lang="en-US" sz="2400" b="1" dirty="0">
                <a:solidFill>
                  <a:srgbClr val="000000"/>
                </a:solidFill>
              </a:rPr>
              <a:t> Franklin Roosevelt’s New Deal</a:t>
            </a:r>
            <a:r>
              <a:rPr lang="en-US" sz="2400" dirty="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2000" y="2535742"/>
            <a:ext cx="3658053" cy="1786515"/>
          </a:xfrm>
        </p:spPr>
        <p:txBody>
          <a:bodyPr vert="horz" lIns="91440" tIns="45720" rIns="91440" bIns="45720" rtlCol="0" anchor="t">
            <a:normAutofit fontScale="90000"/>
          </a:bodyPr>
          <a:lstStyle/>
          <a:p>
            <a:r>
              <a:rPr lang="en-US" b="1" kern="1200" dirty="0">
                <a:solidFill>
                  <a:srgbClr val="FFFFFF"/>
                </a:solidFill>
                <a:latin typeface="+mj-lt"/>
                <a:ea typeface="+mj-ea"/>
                <a:cs typeface="+mj-cs"/>
              </a:rPr>
              <a:t>Franklin Roosevelt (D)</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1933-1945</a:t>
            </a:r>
          </a:p>
        </p:txBody>
      </p:sp>
      <p:pic>
        <p:nvPicPr>
          <p:cNvPr id="1026" name="Picture 2" descr="http://upload.wikimedia.org/wikipedia/commons/b/b8/FDR_in_1933.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1726" y="304800"/>
            <a:ext cx="5446920" cy="6408138"/>
          </a:xfrm>
          <a:prstGeom prst="rect">
            <a:avLst/>
          </a:prstGeom>
          <a:noFill/>
          <a:ln w="952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7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http://www.dorothea-lange.org/05.jpg"/>
          <p:cNvPicPr>
            <a:picLocks noChangeAspect="1" noChangeArrowheads="1"/>
          </p:cNvPicPr>
          <p:nvPr/>
        </p:nvPicPr>
        <p:blipFill>
          <a:blip r:embed="rId3" cstate="print"/>
          <a:stretch>
            <a:fillRect/>
          </a:stretch>
        </p:blipFill>
        <p:spPr bwMode="auto">
          <a:xfrm>
            <a:off x="3581400" y="246783"/>
            <a:ext cx="4800600" cy="6364433"/>
          </a:xfrm>
          <a:prstGeom prst="rect">
            <a:avLst/>
          </a:prstGeom>
          <a:noFill/>
        </p:spPr>
      </p:pic>
    </p:spTree>
    <p:extLst>
      <p:ext uri="{BB962C8B-B14F-4D97-AF65-F5344CB8AC3E}">
        <p14:creationId xmlns:p14="http://schemas.microsoft.com/office/powerpoint/2010/main" val="90099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91440" tIns="45720" rIns="91440" bIns="45720" rtlCol="0" anchor="ctr">
            <a:normAutofit/>
          </a:bodyPr>
          <a:lstStyle/>
          <a:p>
            <a:r>
              <a:rPr lang="en-US" b="1" dirty="0">
                <a:solidFill>
                  <a:srgbClr val="FFFFFF"/>
                </a:solidFill>
              </a:rPr>
              <a:t>Interview:</a:t>
            </a:r>
            <a:br>
              <a:rPr lang="en-US" b="1" dirty="0">
                <a:solidFill>
                  <a:srgbClr val="FFFFFF"/>
                </a:solidFill>
              </a:rPr>
            </a:br>
            <a:br>
              <a:rPr lang="en-US" b="1" dirty="0">
                <a:solidFill>
                  <a:srgbClr val="FFFFFF"/>
                </a:solidFill>
              </a:rPr>
            </a:br>
            <a:r>
              <a:rPr lang="en-US" b="1" dirty="0">
                <a:solidFill>
                  <a:srgbClr val="FFFFFF"/>
                </a:solidFill>
              </a:rPr>
              <a:t>Dorothea Lange</a:t>
            </a:r>
            <a:endParaRPr lang="en-US" b="1" kern="1200" dirty="0">
              <a:solidFill>
                <a:srgbClr val="FFFFFF"/>
              </a:solidFill>
              <a:latin typeface="+mj-lt"/>
              <a:ea typeface="+mj-ea"/>
              <a:cs typeface="+mj-cs"/>
            </a:endParaRPr>
          </a:p>
        </p:txBody>
      </p:sp>
      <p:sp>
        <p:nvSpPr>
          <p:cNvPr id="1025" name="Rectangle 1"/>
          <p:cNvSpPr>
            <a:spLocks noChangeArrowheads="1"/>
          </p:cNvSpPr>
          <p:nvPr/>
        </p:nvSpPr>
        <p:spPr bwMode="auto">
          <a:xfrm>
            <a:off x="5334000" y="495300"/>
            <a:ext cx="6648852" cy="5867400"/>
          </a:xfrm>
          <a:prstGeom prst="rect">
            <a:avLst/>
          </a:prstGeom>
        </p:spPr>
        <p:txBody>
          <a:bodyPr vert="horz" lIns="91440" tIns="45720" rIns="91440" bIns="45720" numCol="1" rtlCol="0" anchor="ctr" anchorCtr="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sz="2400" dirty="0">
                <a:solidFill>
                  <a:srgbClr val="000000"/>
                </a:solidFill>
              </a:rPr>
              <a:t>“I saw and approached the hungry and desperate mother, as if drawn by a magnet. I do not remember how I explained my presence or my camera to her, but I do remember she asked me no questions. I made five exposures, working closer and closer from the same direction. I did not ask her name or her history. She told me her age, that she was thirty-two. She said that they had been living on frozen vegetables from the surrounding fields, and birds that the children killed. She had just sold the tires from her car to buy food. There she sat in that lean- to tent with her children huddled around her, and seemed to know that my pictures might help her, and so she helped me. There was a sort of equality about it.” </a:t>
            </a:r>
            <a:r>
              <a:rPr lang="en-US" sz="2400" b="1" dirty="0">
                <a:solidFill>
                  <a:srgbClr val="000000"/>
                </a:solidFill>
              </a:rPr>
              <a:t>(From: </a:t>
            </a:r>
            <a:r>
              <a:rPr lang="en-US" sz="2400" b="1" i="1" dirty="0">
                <a:solidFill>
                  <a:srgbClr val="000000"/>
                </a:solidFill>
              </a:rPr>
              <a:t>Popular Photography</a:t>
            </a:r>
            <a:r>
              <a:rPr lang="en-US" sz="2400" b="1" dirty="0">
                <a:solidFill>
                  <a:srgbClr val="000000"/>
                </a:solidFill>
              </a:rPr>
              <a:t>, Feb. 1960).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http://www.uncfsu.edu/tlc/images/stolenchildhoods/ChildInMississippiDelta.jpg"/>
          <p:cNvPicPr>
            <a:picLocks noChangeAspect="1" noChangeArrowheads="1"/>
          </p:cNvPicPr>
          <p:nvPr/>
        </p:nvPicPr>
        <p:blipFill>
          <a:blip r:embed="rId4" cstate="print"/>
          <a:stretch>
            <a:fillRect/>
          </a:stretch>
        </p:blipFill>
        <p:spPr bwMode="auto">
          <a:xfrm>
            <a:off x="2743200" y="-166118"/>
            <a:ext cx="6705599" cy="69668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sz="3700" b="1">
                <a:solidFill>
                  <a:srgbClr val="FFFFFF"/>
                </a:solidFill>
              </a:rPr>
              <a:t>Introduction-American History II Honors:</a:t>
            </a:r>
            <a:br>
              <a:rPr lang="en-US" sz="3700" b="1">
                <a:solidFill>
                  <a:srgbClr val="FFFFFF"/>
                </a:solidFill>
              </a:rPr>
            </a:br>
            <a:br>
              <a:rPr lang="en-US" sz="3700" b="1">
                <a:solidFill>
                  <a:srgbClr val="FFFFFF"/>
                </a:solidFill>
              </a:rPr>
            </a:br>
            <a:r>
              <a:rPr lang="en-US" sz="3700" b="1">
                <a:solidFill>
                  <a:srgbClr val="FFFFFF"/>
                </a:solidFill>
              </a:rPr>
              <a:t>Mr. Edwards</a:t>
            </a:r>
          </a:p>
        </p:txBody>
      </p:sp>
      <p:sp>
        <p:nvSpPr>
          <p:cNvPr id="3" name="Content Placeholder 2"/>
          <p:cNvSpPr>
            <a:spLocks noGrp="1"/>
          </p:cNvSpPr>
          <p:nvPr>
            <p:ph idx="1"/>
          </p:nvPr>
        </p:nvSpPr>
        <p:spPr>
          <a:xfrm>
            <a:off x="5029201" y="801866"/>
            <a:ext cx="7162798" cy="6056134"/>
          </a:xfrm>
        </p:spPr>
        <p:txBody>
          <a:bodyPr anchor="ctr">
            <a:normAutofit/>
          </a:bodyPr>
          <a:lstStyle/>
          <a:p>
            <a:pPr marL="971550" lvl="1" indent="-514350">
              <a:buFont typeface="+mj-lt"/>
              <a:buAutoNum type="alphaLcPeriod"/>
            </a:pPr>
            <a:r>
              <a:rPr lang="en-US" sz="2800" u="sng" dirty="0">
                <a:solidFill>
                  <a:srgbClr val="000000"/>
                </a:solidFill>
              </a:rPr>
              <a:t>Email:  </a:t>
            </a:r>
            <a:r>
              <a:rPr lang="en-US" sz="2800" b="1" u="sng" dirty="0">
                <a:solidFill>
                  <a:srgbClr val="000000"/>
                </a:solidFill>
                <a:hlinkClick r:id="rId3"/>
              </a:rPr>
              <a:t>dedwards4@wcpss.net</a:t>
            </a:r>
            <a:endParaRPr lang="en-US" sz="2800" b="1" u="sng" dirty="0">
              <a:solidFill>
                <a:srgbClr val="000000"/>
              </a:solidFill>
            </a:endParaRPr>
          </a:p>
          <a:p>
            <a:pPr marL="971550" lvl="1" indent="-514350">
              <a:buFont typeface="+mj-lt"/>
              <a:buAutoNum type="alphaLcPeriod"/>
            </a:pPr>
            <a:r>
              <a:rPr lang="en-US" sz="2800" dirty="0">
                <a:solidFill>
                  <a:srgbClr val="000000"/>
                </a:solidFill>
              </a:rPr>
              <a:t>Website:  </a:t>
            </a:r>
            <a:r>
              <a:rPr lang="en-US" sz="2800" b="1" dirty="0">
                <a:solidFill>
                  <a:srgbClr val="000000"/>
                </a:solidFill>
                <a:hlinkClick r:id="rId4" action="ppaction://hlinkfile"/>
              </a:rPr>
              <a:t>dedwardsushistory.weebly.com</a:t>
            </a:r>
            <a:endParaRPr lang="en-US" sz="2800" b="1" u="sng" dirty="0">
              <a:solidFill>
                <a:srgbClr val="000000"/>
              </a:solidFill>
            </a:endParaRPr>
          </a:p>
          <a:p>
            <a:pPr marL="971550" lvl="1" indent="-514350">
              <a:buFont typeface="+mj-lt"/>
              <a:buAutoNum type="alphaLcPeriod"/>
            </a:pPr>
            <a:r>
              <a:rPr lang="en-US" sz="2800" u="sng" dirty="0">
                <a:solidFill>
                  <a:srgbClr val="000000"/>
                </a:solidFill>
              </a:rPr>
              <a:t>Office Hours:  </a:t>
            </a:r>
          </a:p>
          <a:p>
            <a:pPr lvl="2"/>
            <a:r>
              <a:rPr lang="en-US" sz="2800" u="sng" dirty="0">
                <a:solidFill>
                  <a:srgbClr val="000000"/>
                </a:solidFill>
              </a:rPr>
              <a:t>Thursdays  2:30-3:30 (Room 2522)</a:t>
            </a:r>
          </a:p>
          <a:p>
            <a:pPr marL="971550" lvl="1" indent="-514350">
              <a:buFont typeface="+mj-lt"/>
              <a:buAutoNum type="alphaLcPeriod"/>
            </a:pPr>
            <a:r>
              <a:rPr lang="en-US" sz="2800" u="sng" dirty="0">
                <a:solidFill>
                  <a:srgbClr val="000000"/>
                </a:solidFill>
              </a:rPr>
              <a:t>Join Remind</a:t>
            </a:r>
          </a:p>
          <a:p>
            <a:pPr lvl="2"/>
            <a:r>
              <a:rPr lang="en-US" sz="2800" dirty="0">
                <a:solidFill>
                  <a:srgbClr val="000000"/>
                </a:solidFill>
              </a:rPr>
              <a:t>2</a:t>
            </a:r>
            <a:r>
              <a:rPr lang="en-US" sz="2800" baseline="30000" dirty="0">
                <a:solidFill>
                  <a:srgbClr val="000000"/>
                </a:solidFill>
              </a:rPr>
              <a:t>nd</a:t>
            </a:r>
            <a:r>
              <a:rPr lang="en-US" sz="2800" dirty="0">
                <a:solidFill>
                  <a:srgbClr val="000000"/>
                </a:solidFill>
              </a:rPr>
              <a:t> Period Enter </a:t>
            </a:r>
            <a:r>
              <a:rPr lang="en-US" sz="2800" b="1" dirty="0">
                <a:solidFill>
                  <a:srgbClr val="000000"/>
                </a:solidFill>
              </a:rPr>
              <a:t>81010/</a:t>
            </a:r>
            <a:r>
              <a:rPr lang="en-US" sz="2800" dirty="0">
                <a:solidFill>
                  <a:srgbClr val="000000"/>
                </a:solidFill>
              </a:rPr>
              <a:t>Text</a:t>
            </a:r>
            <a:r>
              <a:rPr lang="en-US" sz="2800" b="1" dirty="0">
                <a:solidFill>
                  <a:srgbClr val="000000"/>
                </a:solidFill>
              </a:rPr>
              <a:t> @84e87ge</a:t>
            </a:r>
          </a:p>
          <a:p>
            <a:pPr lvl="2"/>
            <a:r>
              <a:rPr lang="en-US" sz="2800" dirty="0">
                <a:solidFill>
                  <a:srgbClr val="000000"/>
                </a:solidFill>
              </a:rPr>
              <a:t>4</a:t>
            </a:r>
            <a:r>
              <a:rPr lang="en-US" sz="2800" baseline="30000" dirty="0">
                <a:solidFill>
                  <a:srgbClr val="000000"/>
                </a:solidFill>
              </a:rPr>
              <a:t>th</a:t>
            </a:r>
            <a:r>
              <a:rPr lang="en-US" sz="2800" dirty="0">
                <a:solidFill>
                  <a:srgbClr val="000000"/>
                </a:solidFill>
              </a:rPr>
              <a:t> Period Enter </a:t>
            </a:r>
            <a:r>
              <a:rPr lang="en-US" sz="2800" b="1" dirty="0">
                <a:solidFill>
                  <a:srgbClr val="000000"/>
                </a:solidFill>
              </a:rPr>
              <a:t>81010</a:t>
            </a:r>
            <a:r>
              <a:rPr lang="en-US" sz="2800" dirty="0">
                <a:solidFill>
                  <a:srgbClr val="000000"/>
                </a:solidFill>
              </a:rPr>
              <a:t>/Text </a:t>
            </a:r>
            <a:r>
              <a:rPr lang="en-US" sz="2800" b="1" dirty="0">
                <a:solidFill>
                  <a:srgbClr val="000000"/>
                </a:solidFill>
              </a:rPr>
              <a:t>@cbbdf6</a:t>
            </a:r>
          </a:p>
          <a:p>
            <a:pPr marL="971550" lvl="1" indent="-514350">
              <a:buFont typeface="+mj-lt"/>
              <a:buAutoNum type="alphaLcPeriod" startAt="5"/>
            </a:pPr>
            <a:r>
              <a:rPr lang="en-US" sz="2800" u="sng" dirty="0">
                <a:solidFill>
                  <a:srgbClr val="000000"/>
                </a:solidFill>
              </a:rPr>
              <a:t>Join Google Classroom</a:t>
            </a:r>
          </a:p>
          <a:p>
            <a:pPr lvl="2"/>
            <a:r>
              <a:rPr lang="en-US" sz="2800" u="sng" dirty="0">
                <a:solidFill>
                  <a:srgbClr val="000000"/>
                </a:solidFill>
              </a:rPr>
              <a:t>2nd Period:  </a:t>
            </a:r>
            <a:r>
              <a:rPr lang="en-US" sz="2800" b="1" u="sng" dirty="0">
                <a:solidFill>
                  <a:srgbClr val="000000"/>
                </a:solidFill>
              </a:rPr>
              <a:t>wyurjc2</a:t>
            </a:r>
          </a:p>
          <a:p>
            <a:pPr lvl="2"/>
            <a:r>
              <a:rPr lang="en-US" sz="2800" u="sng" dirty="0">
                <a:solidFill>
                  <a:srgbClr val="000000"/>
                </a:solidFill>
              </a:rPr>
              <a:t>4th Period:  </a:t>
            </a:r>
            <a:r>
              <a:rPr lang="en-US" sz="2800" b="1" u="sng" dirty="0">
                <a:solidFill>
                  <a:srgbClr val="000000"/>
                </a:solidFill>
              </a:rPr>
              <a:t>qt5vecm</a:t>
            </a:r>
          </a:p>
          <a:p>
            <a:pPr marL="0" indent="0">
              <a:buNone/>
            </a:pPr>
            <a:endParaRPr lang="en-US" sz="2200" dirty="0">
              <a:solidFill>
                <a:srgbClr val="000000"/>
              </a:solidFill>
            </a:endParaRPr>
          </a:p>
        </p:txBody>
      </p:sp>
    </p:spTree>
    <p:extLst>
      <p:ext uri="{BB962C8B-B14F-4D97-AF65-F5344CB8AC3E}">
        <p14:creationId xmlns:p14="http://schemas.microsoft.com/office/powerpoint/2010/main" val="218739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http://www.ibiblio.org/channel/shack.gif"/>
          <p:cNvPicPr>
            <a:picLocks noChangeAspect="1" noChangeArrowheads="1"/>
          </p:cNvPicPr>
          <p:nvPr/>
        </p:nvPicPr>
        <p:blipFill>
          <a:blip r:embed="rId3" cstate="print"/>
          <a:stretch>
            <a:fillRect/>
          </a:stretch>
        </p:blipFill>
        <p:spPr bwMode="auto">
          <a:xfrm>
            <a:off x="2144484" y="252889"/>
            <a:ext cx="8066315" cy="6352222"/>
          </a:xfrm>
          <a:prstGeom prst="rect">
            <a:avLst/>
          </a:prstGeom>
          <a:noFill/>
        </p:spPr>
      </p:pic>
    </p:spTree>
    <p:extLst>
      <p:ext uri="{BB962C8B-B14F-4D97-AF65-F5344CB8AC3E}">
        <p14:creationId xmlns:p14="http://schemas.microsoft.com/office/powerpoint/2010/main" val="3679144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http://www.uncfsu.edu/tlc/images/stolenchildhoods/Cotton-sharecropper-family-.jpg"/>
          <p:cNvPicPr>
            <a:picLocks noChangeAspect="1" noChangeArrowheads="1"/>
          </p:cNvPicPr>
          <p:nvPr/>
        </p:nvPicPr>
        <p:blipFill>
          <a:blip r:embed="rId4" cstate="print"/>
          <a:stretch>
            <a:fillRect/>
          </a:stretch>
        </p:blipFill>
        <p:spPr bwMode="auto">
          <a:xfrm>
            <a:off x="3429001" y="257600"/>
            <a:ext cx="5029200" cy="644769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dirty="0">
                <a:solidFill>
                  <a:srgbClr val="FFFFFF"/>
                </a:solidFill>
              </a:rPr>
              <a:t>Possible Historical Question</a:t>
            </a:r>
          </a:p>
        </p:txBody>
      </p:sp>
      <p:sp>
        <p:nvSpPr>
          <p:cNvPr id="3" name="Content Placeholder 2"/>
          <p:cNvSpPr>
            <a:spLocks noGrp="1"/>
          </p:cNvSpPr>
          <p:nvPr>
            <p:ph idx="1"/>
          </p:nvPr>
        </p:nvSpPr>
        <p:spPr>
          <a:xfrm>
            <a:off x="5105400" y="0"/>
            <a:ext cx="6291258" cy="6032500"/>
          </a:xfrm>
        </p:spPr>
        <p:txBody>
          <a:bodyPr anchor="ctr">
            <a:normAutofit/>
          </a:bodyPr>
          <a:lstStyle/>
          <a:p>
            <a:r>
              <a:rPr lang="en-US" sz="2400" b="1" dirty="0">
                <a:solidFill>
                  <a:srgbClr val="000000"/>
                </a:solidFill>
              </a:rPr>
              <a:t>How did the Great Depression impact American families between 1929 and 1940?</a:t>
            </a:r>
          </a:p>
          <a:p>
            <a:pPr lvl="1"/>
            <a:r>
              <a:rPr lang="en-US" dirty="0">
                <a:solidFill>
                  <a:srgbClr val="000000"/>
                </a:solidFill>
              </a:rPr>
              <a:t>What type of evidence did you just analyze to help answer that question?</a:t>
            </a:r>
          </a:p>
          <a:p>
            <a:pPr lvl="1"/>
            <a:r>
              <a:rPr lang="en-US" dirty="0">
                <a:solidFill>
                  <a:srgbClr val="000000"/>
                </a:solidFill>
              </a:rPr>
              <a:t>What other sources/evidence can you analyze to better answer the essential question?</a:t>
            </a:r>
          </a:p>
          <a:p>
            <a:pPr lvl="1"/>
            <a:endParaRPr lang="en-US" dirty="0">
              <a:solidFill>
                <a:srgbClr val="000000"/>
              </a:solidFill>
            </a:endParaRPr>
          </a:p>
        </p:txBody>
      </p:sp>
    </p:spTree>
    <p:extLst>
      <p:ext uri="{BB962C8B-B14F-4D97-AF65-F5344CB8AC3E}">
        <p14:creationId xmlns:p14="http://schemas.microsoft.com/office/powerpoint/2010/main" val="22024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Concept Based Theme</a:t>
            </a:r>
          </a:p>
        </p:txBody>
      </p:sp>
      <p:sp>
        <p:nvSpPr>
          <p:cNvPr id="5" name="Content Placeholder 4"/>
          <p:cNvSpPr>
            <a:spLocks noGrp="1"/>
          </p:cNvSpPr>
          <p:nvPr>
            <p:ph idx="1"/>
          </p:nvPr>
        </p:nvSpPr>
        <p:spPr>
          <a:xfrm>
            <a:off x="5562600" y="609600"/>
            <a:ext cx="5834058" cy="5422900"/>
          </a:xfrm>
        </p:spPr>
        <p:txBody>
          <a:bodyPr anchor="ctr">
            <a:normAutofit/>
          </a:bodyPr>
          <a:lstStyle/>
          <a:p>
            <a:r>
              <a:rPr lang="en-US" altLang="en-US" dirty="0">
                <a:solidFill>
                  <a:srgbClr val="000000"/>
                </a:solidFill>
              </a:rPr>
              <a:t>An organizing idea or concept; a mental construct that is timeless, universal, abstract, represented by 1-2 words, examples may be factual and share common attributes</a:t>
            </a:r>
          </a:p>
          <a:p>
            <a:endParaRPr lang="en-US" sz="2400" dirty="0">
              <a:solidFill>
                <a:srgbClr val="000000"/>
              </a:solidFill>
            </a:endParaRPr>
          </a:p>
        </p:txBody>
      </p:sp>
    </p:spTree>
    <p:extLst>
      <p:ext uri="{BB962C8B-B14F-4D97-AF65-F5344CB8AC3E}">
        <p14:creationId xmlns:p14="http://schemas.microsoft.com/office/powerpoint/2010/main" val="137140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fontScale="90000"/>
          </a:bodyPr>
          <a:lstStyle/>
          <a:p>
            <a:r>
              <a:rPr lang="en-US" b="1" dirty="0">
                <a:solidFill>
                  <a:srgbClr val="FFFFFF"/>
                </a:solidFill>
              </a:rPr>
              <a:t>Concept Based Themes:</a:t>
            </a:r>
            <a:br>
              <a:rPr lang="en-US" b="1" dirty="0">
                <a:solidFill>
                  <a:srgbClr val="FFFFFF"/>
                </a:solidFill>
              </a:rPr>
            </a:br>
            <a:br>
              <a:rPr lang="en-US" b="1" dirty="0">
                <a:solidFill>
                  <a:srgbClr val="FFFFFF"/>
                </a:solidFill>
              </a:rPr>
            </a:br>
            <a:r>
              <a:rPr lang="en-US" b="1" dirty="0">
                <a:solidFill>
                  <a:srgbClr val="FFFFFF"/>
                </a:solidFill>
              </a:rPr>
              <a:t>American History</a:t>
            </a:r>
          </a:p>
        </p:txBody>
      </p:sp>
      <p:sp>
        <p:nvSpPr>
          <p:cNvPr id="5" name="Content Placeholder 4"/>
          <p:cNvSpPr>
            <a:spLocks noGrp="1"/>
          </p:cNvSpPr>
          <p:nvPr>
            <p:ph idx="1"/>
          </p:nvPr>
        </p:nvSpPr>
        <p:spPr>
          <a:xfrm>
            <a:off x="5943600" y="609600"/>
            <a:ext cx="5608321" cy="6248400"/>
          </a:xfrm>
        </p:spPr>
        <p:txBody>
          <a:bodyPr anchor="ctr">
            <a:normAutofit fontScale="92500" lnSpcReduction="10000"/>
          </a:bodyPr>
          <a:lstStyle/>
          <a:p>
            <a:r>
              <a:rPr lang="en-US" altLang="en-US" sz="2600" b="1" dirty="0">
                <a:solidFill>
                  <a:srgbClr val="000000"/>
                </a:solidFill>
              </a:rPr>
              <a:t>Exploration </a:t>
            </a:r>
          </a:p>
          <a:p>
            <a:r>
              <a:rPr lang="en-US" altLang="en-US" sz="2600" b="1" dirty="0">
                <a:solidFill>
                  <a:srgbClr val="000000"/>
                </a:solidFill>
              </a:rPr>
              <a:t>Diversity</a:t>
            </a:r>
          </a:p>
          <a:p>
            <a:r>
              <a:rPr lang="en-US" altLang="en-US" sz="2600" b="1" dirty="0">
                <a:solidFill>
                  <a:srgbClr val="000000"/>
                </a:solidFill>
              </a:rPr>
              <a:t>Migration</a:t>
            </a:r>
          </a:p>
          <a:p>
            <a:r>
              <a:rPr lang="en-US" altLang="en-US" sz="2600" b="1" dirty="0">
                <a:solidFill>
                  <a:srgbClr val="000000"/>
                </a:solidFill>
              </a:rPr>
              <a:t>Conflict</a:t>
            </a:r>
          </a:p>
          <a:p>
            <a:r>
              <a:rPr lang="en-US" altLang="en-US" sz="2600" b="1" dirty="0">
                <a:solidFill>
                  <a:srgbClr val="000000"/>
                </a:solidFill>
              </a:rPr>
              <a:t>Compromise</a:t>
            </a:r>
          </a:p>
          <a:p>
            <a:r>
              <a:rPr lang="en-US" altLang="en-US" sz="2600" b="1" dirty="0">
                <a:solidFill>
                  <a:srgbClr val="000000"/>
                </a:solidFill>
              </a:rPr>
              <a:t>Expansion</a:t>
            </a:r>
          </a:p>
          <a:p>
            <a:r>
              <a:rPr lang="en-US" altLang="en-US" sz="2600" b="1" dirty="0">
                <a:solidFill>
                  <a:srgbClr val="000000"/>
                </a:solidFill>
              </a:rPr>
              <a:t>Liberty</a:t>
            </a:r>
          </a:p>
          <a:p>
            <a:r>
              <a:rPr lang="en-US" altLang="en-US" sz="2600" b="1" dirty="0">
                <a:solidFill>
                  <a:srgbClr val="000000"/>
                </a:solidFill>
              </a:rPr>
              <a:t>Equality</a:t>
            </a:r>
          </a:p>
          <a:p>
            <a:r>
              <a:rPr lang="en-US" altLang="en-US" sz="2600" b="1" dirty="0">
                <a:solidFill>
                  <a:srgbClr val="000000"/>
                </a:solidFill>
              </a:rPr>
              <a:t>Power </a:t>
            </a:r>
          </a:p>
          <a:p>
            <a:r>
              <a:rPr lang="en-US" altLang="en-US" sz="2600" b="1" dirty="0">
                <a:solidFill>
                  <a:srgbClr val="000000"/>
                </a:solidFill>
              </a:rPr>
              <a:t>Progress</a:t>
            </a:r>
          </a:p>
          <a:p>
            <a:r>
              <a:rPr lang="en-US" altLang="en-US" sz="2600" b="1" dirty="0">
                <a:solidFill>
                  <a:srgbClr val="000000"/>
                </a:solidFill>
              </a:rPr>
              <a:t>Reform</a:t>
            </a:r>
          </a:p>
          <a:p>
            <a:r>
              <a:rPr lang="en-US" altLang="en-US" sz="2600" b="1" dirty="0">
                <a:solidFill>
                  <a:srgbClr val="000000"/>
                </a:solidFill>
              </a:rPr>
              <a:t>Identity</a:t>
            </a:r>
          </a:p>
          <a:p>
            <a:endParaRPr lang="en-US" altLang="en-US" sz="2600" dirty="0">
              <a:solidFill>
                <a:srgbClr val="000000"/>
              </a:solidFill>
            </a:endParaRPr>
          </a:p>
          <a:p>
            <a:r>
              <a:rPr lang="en-US" altLang="en-US" sz="2600" dirty="0">
                <a:solidFill>
                  <a:srgbClr val="000000"/>
                </a:solidFill>
              </a:rPr>
              <a:t>Which theme(s) in American History do you best identify with?  How?  Why?</a:t>
            </a:r>
          </a:p>
          <a:p>
            <a:endParaRPr lang="en-US" altLang="en-US" sz="24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41245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Effect transition="in" filter="fade">
                                      <p:cBhvr>
                                        <p:cTn id="91" dur="1000"/>
                                        <p:tgtEl>
                                          <p:spTgt spid="5">
                                            <p:txEl>
                                              <p:pRg st="13" end="13"/>
                                            </p:txEl>
                                          </p:spTgt>
                                        </p:tgtEl>
                                      </p:cBhvr>
                                    </p:animEffect>
                                    <p:anim calcmode="lin" valueType="num">
                                      <p:cBhvr>
                                        <p:cTn id="92"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800600" y="173175"/>
            <a:ext cx="7315200" cy="893625"/>
          </a:xfrm>
        </p:spPr>
        <p:txBody>
          <a:bodyPr>
            <a:normAutofit fontScale="90000"/>
          </a:bodyPr>
          <a:lstStyle/>
          <a:p>
            <a:r>
              <a:rPr lang="en-US" sz="4100" b="1" dirty="0">
                <a:solidFill>
                  <a:srgbClr val="000000"/>
                </a:solidFill>
              </a:rPr>
              <a:t>Homework:  </a:t>
            </a:r>
            <a:br>
              <a:rPr lang="en-US" sz="4100" b="1" dirty="0">
                <a:solidFill>
                  <a:srgbClr val="000000"/>
                </a:solidFill>
              </a:rPr>
            </a:br>
            <a:r>
              <a:rPr lang="en-US" sz="4100" b="1" dirty="0">
                <a:solidFill>
                  <a:srgbClr val="000000"/>
                </a:solidFill>
              </a:rPr>
              <a:t>Historical Context Activity</a:t>
            </a:r>
          </a:p>
        </p:txBody>
      </p:sp>
      <p:sp>
        <p:nvSpPr>
          <p:cNvPr id="2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 mark">
            <a:extLst>
              <a:ext uri="{FF2B5EF4-FFF2-40B4-BE49-F238E27FC236}">
                <a16:creationId xmlns:a16="http://schemas.microsoft.com/office/drawing/2014/main" id="{226E72EC-B3F5-4B79-9FAB-A7FE43A5D6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5360139" y="1361111"/>
            <a:ext cx="7010399" cy="5225185"/>
          </a:xfrm>
        </p:spPr>
        <p:txBody>
          <a:bodyPr anchor="ctr">
            <a:noAutofit/>
          </a:bodyPr>
          <a:lstStyle/>
          <a:p>
            <a:r>
              <a:rPr lang="en-US" sz="2400" dirty="0">
                <a:solidFill>
                  <a:srgbClr val="000000"/>
                </a:solidFill>
              </a:rPr>
              <a:t>Define who you are.</a:t>
            </a:r>
          </a:p>
          <a:p>
            <a:r>
              <a:rPr lang="en-US" sz="2400" dirty="0">
                <a:solidFill>
                  <a:srgbClr val="000000"/>
                </a:solidFill>
              </a:rPr>
              <a:t>Within your identification you need to make historical connections as you tell your story (narrative).  Use specific factual information (SFI) in making the connections to the following:</a:t>
            </a:r>
          </a:p>
          <a:p>
            <a:pPr lvl="1"/>
            <a:r>
              <a:rPr lang="en-US" b="1" dirty="0">
                <a:solidFill>
                  <a:srgbClr val="000000"/>
                </a:solidFill>
              </a:rPr>
              <a:t>Who?</a:t>
            </a:r>
          </a:p>
          <a:p>
            <a:pPr lvl="1"/>
            <a:r>
              <a:rPr lang="en-US" b="1" dirty="0">
                <a:solidFill>
                  <a:srgbClr val="000000"/>
                </a:solidFill>
              </a:rPr>
              <a:t>What?</a:t>
            </a:r>
          </a:p>
          <a:p>
            <a:pPr lvl="1"/>
            <a:r>
              <a:rPr lang="en-US" b="1" dirty="0">
                <a:solidFill>
                  <a:srgbClr val="000000"/>
                </a:solidFill>
              </a:rPr>
              <a:t>Where?</a:t>
            </a:r>
          </a:p>
          <a:p>
            <a:pPr lvl="1"/>
            <a:r>
              <a:rPr lang="en-US" b="1" dirty="0">
                <a:solidFill>
                  <a:srgbClr val="000000"/>
                </a:solidFill>
              </a:rPr>
              <a:t>When?</a:t>
            </a:r>
          </a:p>
          <a:p>
            <a:r>
              <a:rPr lang="en-US" sz="2400" dirty="0">
                <a:solidFill>
                  <a:srgbClr val="000000"/>
                </a:solidFill>
              </a:rPr>
              <a:t>These connections represent </a:t>
            </a:r>
            <a:r>
              <a:rPr lang="en-US" sz="2400" b="1" dirty="0">
                <a:solidFill>
                  <a:srgbClr val="000000"/>
                </a:solidFill>
              </a:rPr>
              <a:t>historical context</a:t>
            </a:r>
          </a:p>
          <a:p>
            <a:r>
              <a:rPr lang="en-US" sz="2400" dirty="0">
                <a:solidFill>
                  <a:srgbClr val="000000"/>
                </a:solidFill>
              </a:rPr>
              <a:t>Extend your connection to a theme in American History.  </a:t>
            </a:r>
          </a:p>
          <a:p>
            <a:r>
              <a:rPr lang="en-US" sz="2400" dirty="0">
                <a:solidFill>
                  <a:srgbClr val="000000"/>
                </a:solidFill>
              </a:rPr>
              <a:t>Handwritten</a:t>
            </a:r>
          </a:p>
          <a:p>
            <a:r>
              <a:rPr lang="en-US" sz="2400" dirty="0">
                <a:solidFill>
                  <a:srgbClr val="000000"/>
                </a:solidFill>
              </a:rPr>
              <a:t>Minimum of 1 page</a:t>
            </a:r>
          </a:p>
        </p:txBody>
      </p:sp>
    </p:spTree>
    <p:extLst>
      <p:ext uri="{BB962C8B-B14F-4D97-AF65-F5344CB8AC3E}">
        <p14:creationId xmlns:p14="http://schemas.microsoft.com/office/powerpoint/2010/main" val="159526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fontScale="90000"/>
          </a:bodyPr>
          <a:lstStyle/>
          <a:p>
            <a:r>
              <a:rPr lang="en-US" sz="3800" b="1" dirty="0">
                <a:solidFill>
                  <a:srgbClr val="FFFFFF"/>
                </a:solidFill>
              </a:rPr>
              <a:t>American History II Honors Introduction:</a:t>
            </a:r>
            <a:br>
              <a:rPr lang="en-US" sz="3800" b="1" dirty="0">
                <a:solidFill>
                  <a:srgbClr val="FFFFFF"/>
                </a:solidFill>
              </a:rPr>
            </a:br>
            <a:br>
              <a:rPr lang="en-US" sz="3800" b="1" dirty="0">
                <a:solidFill>
                  <a:srgbClr val="FFFFFF"/>
                </a:solidFill>
              </a:rPr>
            </a:br>
            <a:r>
              <a:rPr lang="en-US" sz="3800" b="1" dirty="0">
                <a:solidFill>
                  <a:srgbClr val="FFFFFF"/>
                </a:solidFill>
              </a:rPr>
              <a:t>Syllabus</a:t>
            </a:r>
            <a:br>
              <a:rPr lang="en-US" sz="3800" b="1" dirty="0">
                <a:solidFill>
                  <a:srgbClr val="FFFFFF"/>
                </a:solidFill>
              </a:rPr>
            </a:br>
            <a:r>
              <a:rPr lang="en-US" sz="3800" b="1" dirty="0">
                <a:solidFill>
                  <a:srgbClr val="FFFFFF"/>
                </a:solidFill>
              </a:rPr>
              <a:t>Course Description</a:t>
            </a:r>
            <a:br>
              <a:rPr lang="en-US" sz="3100" dirty="0">
                <a:solidFill>
                  <a:srgbClr val="FFFFFF"/>
                </a:solidFill>
              </a:rPr>
            </a:br>
            <a:endParaRPr lang="en-US" sz="3100" dirty="0">
              <a:solidFill>
                <a:srgbClr val="FFFFFF"/>
              </a:solidFill>
            </a:endParaRPr>
          </a:p>
        </p:txBody>
      </p:sp>
      <p:sp>
        <p:nvSpPr>
          <p:cNvPr id="3" name="Content Placeholder 2"/>
          <p:cNvSpPr>
            <a:spLocks noGrp="1"/>
          </p:cNvSpPr>
          <p:nvPr>
            <p:ph idx="1"/>
          </p:nvPr>
        </p:nvSpPr>
        <p:spPr>
          <a:xfrm>
            <a:off x="5715000" y="304800"/>
            <a:ext cx="5681658" cy="6477000"/>
          </a:xfrm>
        </p:spPr>
        <p:txBody>
          <a:bodyPr anchor="ctr">
            <a:normAutofit lnSpcReduction="10000"/>
          </a:bodyPr>
          <a:lstStyle/>
          <a:p>
            <a:r>
              <a:rPr lang="en-US" sz="2400" dirty="0">
                <a:solidFill>
                  <a:srgbClr val="000000"/>
                </a:solidFill>
              </a:rPr>
              <a:t>You will examine the roles of people, events, and issues that have impacted the political, social, cultural and economic development of the United States from 1877-the Present</a:t>
            </a:r>
          </a:p>
          <a:p>
            <a:r>
              <a:rPr lang="en-US" sz="2400" dirty="0">
                <a:solidFill>
                  <a:srgbClr val="000000"/>
                </a:solidFill>
              </a:rPr>
              <a:t>You will be asked to develop historical understanding and skills by using a variety of historical sources of </a:t>
            </a:r>
            <a:r>
              <a:rPr lang="en-US" sz="2400" b="1" dirty="0">
                <a:solidFill>
                  <a:srgbClr val="000000"/>
                </a:solidFill>
              </a:rPr>
              <a:t>evidence</a:t>
            </a:r>
            <a:r>
              <a:rPr lang="en-US" sz="2400" dirty="0">
                <a:solidFill>
                  <a:srgbClr val="000000"/>
                </a:solidFill>
              </a:rPr>
              <a:t> to </a:t>
            </a:r>
            <a:r>
              <a:rPr lang="en-US" sz="2400" i="1" dirty="0">
                <a:solidFill>
                  <a:srgbClr val="000000"/>
                </a:solidFill>
              </a:rPr>
              <a:t>analyze</a:t>
            </a:r>
            <a:r>
              <a:rPr lang="en-US" sz="2400" dirty="0">
                <a:solidFill>
                  <a:srgbClr val="000000"/>
                </a:solidFill>
              </a:rPr>
              <a:t> and </a:t>
            </a:r>
            <a:r>
              <a:rPr lang="en-US" sz="2400" i="1" dirty="0">
                <a:solidFill>
                  <a:srgbClr val="000000"/>
                </a:solidFill>
              </a:rPr>
              <a:t>evaluate</a:t>
            </a:r>
            <a:r>
              <a:rPr lang="en-US" sz="2400" dirty="0">
                <a:solidFill>
                  <a:srgbClr val="000000"/>
                </a:solidFill>
              </a:rPr>
              <a:t> </a:t>
            </a:r>
            <a:r>
              <a:rPr lang="en-US" sz="2400" b="1" dirty="0">
                <a:solidFill>
                  <a:srgbClr val="000000"/>
                </a:solidFill>
              </a:rPr>
              <a:t>multiple perspectives </a:t>
            </a:r>
            <a:r>
              <a:rPr lang="en-US" sz="2400" dirty="0">
                <a:solidFill>
                  <a:srgbClr val="000000"/>
                </a:solidFill>
              </a:rPr>
              <a:t>of the past.   </a:t>
            </a:r>
          </a:p>
          <a:p>
            <a:r>
              <a:rPr lang="en-US" sz="2400" dirty="0">
                <a:solidFill>
                  <a:srgbClr val="000000"/>
                </a:solidFill>
              </a:rPr>
              <a:t>The ultimate goal of this course is to enable you to gain a better understanding of events, issues, and yourself as an American citizen by asking and answering questions, as well as, formulating and supporting your own </a:t>
            </a:r>
            <a:r>
              <a:rPr lang="en-US" sz="2400" b="1" dirty="0">
                <a:solidFill>
                  <a:srgbClr val="000000"/>
                </a:solidFill>
              </a:rPr>
              <a:t>interpretations </a:t>
            </a:r>
            <a:r>
              <a:rPr lang="en-US" sz="2400" dirty="0">
                <a:solidFill>
                  <a:srgbClr val="000000"/>
                </a:solidFill>
              </a:rPr>
              <a:t>of the past. </a:t>
            </a:r>
          </a:p>
          <a:p>
            <a:r>
              <a:rPr lang="en-US" sz="2400" dirty="0">
                <a:solidFill>
                  <a:srgbClr val="000000"/>
                </a:solidFill>
              </a:rPr>
              <a:t>Primary Essential Question: </a:t>
            </a:r>
            <a:r>
              <a:rPr lang="en-US" sz="2400" b="1" dirty="0">
                <a:solidFill>
                  <a:srgbClr val="000000"/>
                </a:solidFill>
              </a:rPr>
              <a:t> What does it mean to be an American? </a:t>
            </a:r>
          </a:p>
          <a:p>
            <a:endParaRPr lang="en-US" sz="2000" dirty="0">
              <a:solidFill>
                <a:srgbClr val="000000"/>
              </a:solidFill>
            </a:endParaRPr>
          </a:p>
        </p:txBody>
      </p:sp>
    </p:spTree>
    <p:extLst>
      <p:ext uri="{BB962C8B-B14F-4D97-AF65-F5344CB8AC3E}">
        <p14:creationId xmlns:p14="http://schemas.microsoft.com/office/powerpoint/2010/main" val="197147906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Course Outline</a:t>
            </a:r>
          </a:p>
        </p:txBody>
      </p:sp>
      <p:sp>
        <p:nvSpPr>
          <p:cNvPr id="3" name="Content Placeholder 2"/>
          <p:cNvSpPr>
            <a:spLocks noGrp="1"/>
          </p:cNvSpPr>
          <p:nvPr>
            <p:ph idx="1"/>
          </p:nvPr>
        </p:nvSpPr>
        <p:spPr>
          <a:xfrm>
            <a:off x="5486400" y="152400"/>
            <a:ext cx="6553200" cy="6705600"/>
          </a:xfrm>
        </p:spPr>
        <p:txBody>
          <a:bodyPr anchor="ctr">
            <a:normAutofit/>
          </a:bodyPr>
          <a:lstStyle/>
          <a:p>
            <a:r>
              <a:rPr lang="en-US" sz="2200" b="1" u="sng" dirty="0">
                <a:solidFill>
                  <a:srgbClr val="000000"/>
                </a:solidFill>
              </a:rPr>
              <a:t>Introduction </a:t>
            </a:r>
            <a:r>
              <a:rPr lang="en-US" sz="2200" dirty="0">
                <a:solidFill>
                  <a:srgbClr val="000000"/>
                </a:solidFill>
              </a:rPr>
              <a:t>Unit on the West (1860-1900)</a:t>
            </a:r>
          </a:p>
          <a:p>
            <a:endParaRPr lang="en-US" sz="2200" dirty="0">
              <a:solidFill>
                <a:srgbClr val="000000"/>
              </a:solidFill>
            </a:endParaRPr>
          </a:p>
          <a:p>
            <a:r>
              <a:rPr lang="en-US" sz="2200" b="1" dirty="0">
                <a:solidFill>
                  <a:srgbClr val="000000"/>
                </a:solidFill>
              </a:rPr>
              <a:t>Unit 1:  </a:t>
            </a:r>
            <a:r>
              <a:rPr lang="en-US" sz="2200" dirty="0">
                <a:solidFill>
                  <a:srgbClr val="000000"/>
                </a:solidFill>
              </a:rPr>
              <a:t>The Gilded Age:  Industrialization &amp; Urbanization (1877-1900)</a:t>
            </a:r>
          </a:p>
          <a:p>
            <a:r>
              <a:rPr lang="en-US" sz="2200" b="1" dirty="0">
                <a:solidFill>
                  <a:srgbClr val="000000"/>
                </a:solidFill>
              </a:rPr>
              <a:t>Unit 2</a:t>
            </a:r>
            <a:r>
              <a:rPr lang="en-US" sz="2200" dirty="0">
                <a:solidFill>
                  <a:srgbClr val="000000"/>
                </a:solidFill>
              </a:rPr>
              <a:t>: The Progressive Era (1890-1917)</a:t>
            </a:r>
          </a:p>
          <a:p>
            <a:r>
              <a:rPr lang="en-US" sz="2200" b="1" dirty="0">
                <a:solidFill>
                  <a:srgbClr val="000000"/>
                </a:solidFill>
              </a:rPr>
              <a:t>Unit 3</a:t>
            </a:r>
            <a:r>
              <a:rPr lang="en-US" sz="2200" dirty="0">
                <a:solidFill>
                  <a:srgbClr val="000000"/>
                </a:solidFill>
              </a:rPr>
              <a:t>: Imperialism &amp; World War I (1890-1919)</a:t>
            </a:r>
          </a:p>
          <a:p>
            <a:r>
              <a:rPr lang="en-US" sz="2200" dirty="0">
                <a:solidFill>
                  <a:srgbClr val="000000"/>
                </a:solidFill>
              </a:rPr>
              <a:t>Un</a:t>
            </a:r>
            <a:r>
              <a:rPr lang="en-US" sz="2200" b="1" dirty="0">
                <a:solidFill>
                  <a:srgbClr val="000000"/>
                </a:solidFill>
              </a:rPr>
              <a:t>it 4</a:t>
            </a:r>
            <a:r>
              <a:rPr lang="en-US" sz="2200" dirty="0">
                <a:solidFill>
                  <a:srgbClr val="000000"/>
                </a:solidFill>
              </a:rPr>
              <a:t>: The Roaring 20s and the Great Depression: Modernism, Traditionalism &amp; Depression (1920-1941)</a:t>
            </a:r>
          </a:p>
          <a:p>
            <a:r>
              <a:rPr lang="en-US" sz="2200" b="1" dirty="0">
                <a:solidFill>
                  <a:srgbClr val="000000"/>
                </a:solidFill>
              </a:rPr>
              <a:t>Unit 5</a:t>
            </a:r>
            <a:r>
              <a:rPr lang="en-US" sz="2200" dirty="0">
                <a:solidFill>
                  <a:srgbClr val="000000"/>
                </a:solidFill>
              </a:rPr>
              <a:t>:  World War II:  Patriotism, War &amp; Sacrifice (1936-1941)</a:t>
            </a:r>
          </a:p>
          <a:p>
            <a:r>
              <a:rPr lang="en-US" sz="2200" b="1" dirty="0">
                <a:solidFill>
                  <a:srgbClr val="000000"/>
                </a:solidFill>
              </a:rPr>
              <a:t>Unit 6</a:t>
            </a:r>
            <a:r>
              <a:rPr lang="en-US" sz="2200" dirty="0">
                <a:solidFill>
                  <a:srgbClr val="000000"/>
                </a:solidFill>
              </a:rPr>
              <a:t>: The Cold War:  Anxiety &amp; Fear (1946-1989)</a:t>
            </a:r>
          </a:p>
          <a:p>
            <a:r>
              <a:rPr lang="en-US" sz="2200" b="1" dirty="0">
                <a:solidFill>
                  <a:srgbClr val="000000"/>
                </a:solidFill>
              </a:rPr>
              <a:t>Unit 7</a:t>
            </a:r>
            <a:r>
              <a:rPr lang="en-US" sz="2200" dirty="0">
                <a:solidFill>
                  <a:srgbClr val="000000"/>
                </a:solidFill>
              </a:rPr>
              <a:t>: Civil Rights:  Justice, Equality, Movement &amp; Protest (1946-1975)</a:t>
            </a:r>
          </a:p>
          <a:p>
            <a:r>
              <a:rPr lang="en-US" sz="2200" b="1" dirty="0">
                <a:solidFill>
                  <a:srgbClr val="000000"/>
                </a:solidFill>
              </a:rPr>
              <a:t>Unit 8</a:t>
            </a:r>
            <a:r>
              <a:rPr lang="en-US" sz="2200" dirty="0">
                <a:solidFill>
                  <a:srgbClr val="000000"/>
                </a:solidFill>
              </a:rPr>
              <a:t>: The Modern Era:  Conservatism, Terrorism &amp; Hope (1976-Present)</a:t>
            </a:r>
          </a:p>
          <a:p>
            <a:endParaRPr lang="en-US" sz="1700" dirty="0">
              <a:solidFill>
                <a:srgbClr val="000000"/>
              </a:solidFill>
            </a:endParaRPr>
          </a:p>
        </p:txBody>
      </p:sp>
    </p:spTree>
    <p:extLst>
      <p:ext uri="{BB962C8B-B14F-4D97-AF65-F5344CB8AC3E}">
        <p14:creationId xmlns:p14="http://schemas.microsoft.com/office/powerpoint/2010/main" val="26627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dirty="0">
                <a:solidFill>
                  <a:srgbClr val="FFFFFF"/>
                </a:solidFill>
              </a:rPr>
              <a:t>Syllabus	:</a:t>
            </a:r>
            <a:br>
              <a:rPr lang="en-US" b="1" dirty="0">
                <a:solidFill>
                  <a:srgbClr val="FFFFFF"/>
                </a:solidFill>
              </a:rPr>
            </a:br>
            <a:r>
              <a:rPr lang="en-US" b="1" dirty="0">
                <a:solidFill>
                  <a:srgbClr val="FFFFFF"/>
                </a:solidFill>
              </a:rPr>
              <a:t>(See handout)</a:t>
            </a:r>
          </a:p>
        </p:txBody>
      </p:sp>
      <p:sp>
        <p:nvSpPr>
          <p:cNvPr id="3" name="Content Placeholder 2"/>
          <p:cNvSpPr>
            <a:spLocks noGrp="1"/>
          </p:cNvSpPr>
          <p:nvPr>
            <p:ph idx="1"/>
          </p:nvPr>
        </p:nvSpPr>
        <p:spPr>
          <a:xfrm>
            <a:off x="6090574" y="801866"/>
            <a:ext cx="5306084" cy="5230634"/>
          </a:xfrm>
        </p:spPr>
        <p:txBody>
          <a:bodyPr anchor="ctr">
            <a:normAutofit fontScale="92500" lnSpcReduction="10000"/>
          </a:bodyPr>
          <a:lstStyle/>
          <a:p>
            <a:r>
              <a:rPr lang="en-US" sz="3600" dirty="0">
                <a:solidFill>
                  <a:srgbClr val="000000"/>
                </a:solidFill>
              </a:rPr>
              <a:t>Class Expectations/Procedures</a:t>
            </a:r>
          </a:p>
          <a:p>
            <a:pPr lvl="1"/>
            <a:r>
              <a:rPr lang="en-US" sz="3200" dirty="0">
                <a:solidFill>
                  <a:srgbClr val="000000"/>
                </a:solidFill>
              </a:rPr>
              <a:t>2</a:t>
            </a:r>
            <a:r>
              <a:rPr lang="en-US" sz="3200" baseline="30000" dirty="0">
                <a:solidFill>
                  <a:srgbClr val="000000"/>
                </a:solidFill>
              </a:rPr>
              <a:t>nd</a:t>
            </a:r>
            <a:r>
              <a:rPr lang="en-US" sz="3200" dirty="0">
                <a:solidFill>
                  <a:srgbClr val="000000"/>
                </a:solidFill>
              </a:rPr>
              <a:t> Period-Science Lab Agreement</a:t>
            </a:r>
          </a:p>
          <a:p>
            <a:r>
              <a:rPr lang="en-US" sz="3600" dirty="0">
                <a:solidFill>
                  <a:srgbClr val="000000"/>
                </a:solidFill>
              </a:rPr>
              <a:t>Grades</a:t>
            </a:r>
          </a:p>
          <a:p>
            <a:pPr lvl="1"/>
            <a:r>
              <a:rPr lang="en-US" sz="3200" dirty="0">
                <a:solidFill>
                  <a:srgbClr val="000000"/>
                </a:solidFill>
              </a:rPr>
              <a:t>Classwork</a:t>
            </a:r>
          </a:p>
          <a:p>
            <a:pPr lvl="1"/>
            <a:r>
              <a:rPr lang="en-US" sz="3200" dirty="0">
                <a:solidFill>
                  <a:srgbClr val="000000"/>
                </a:solidFill>
              </a:rPr>
              <a:t>Homework</a:t>
            </a:r>
          </a:p>
          <a:p>
            <a:pPr lvl="1"/>
            <a:r>
              <a:rPr lang="en-US" sz="3200" dirty="0">
                <a:solidFill>
                  <a:srgbClr val="000000"/>
                </a:solidFill>
              </a:rPr>
              <a:t>Quizzes</a:t>
            </a:r>
          </a:p>
          <a:p>
            <a:pPr lvl="1"/>
            <a:r>
              <a:rPr lang="en-US" sz="3200" dirty="0">
                <a:solidFill>
                  <a:srgbClr val="000000"/>
                </a:solidFill>
              </a:rPr>
              <a:t>Tests</a:t>
            </a:r>
          </a:p>
          <a:p>
            <a:r>
              <a:rPr lang="en-US" sz="3600" dirty="0">
                <a:solidFill>
                  <a:srgbClr val="000000"/>
                </a:solidFill>
              </a:rPr>
              <a:t>Make Up Policy</a:t>
            </a:r>
          </a:p>
          <a:p>
            <a:r>
              <a:rPr lang="en-US" sz="3600" dirty="0">
                <a:solidFill>
                  <a:srgbClr val="000000"/>
                </a:solidFill>
              </a:rPr>
              <a:t>Academic Integrity</a:t>
            </a:r>
          </a:p>
          <a:p>
            <a:endParaRPr lang="en-US" sz="2400" dirty="0">
              <a:solidFill>
                <a:srgbClr val="000000"/>
              </a:solidFill>
            </a:endParaRPr>
          </a:p>
        </p:txBody>
      </p:sp>
    </p:spTree>
    <p:extLst>
      <p:ext uri="{BB962C8B-B14F-4D97-AF65-F5344CB8AC3E}">
        <p14:creationId xmlns:p14="http://schemas.microsoft.com/office/powerpoint/2010/main" val="25777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0231C8-6EDF-4D34-AA7E-86DEC7294DB7}"/>
              </a:ext>
            </a:extLst>
          </p:cNvPr>
          <p:cNvSpPr>
            <a:spLocks noGrp="1"/>
          </p:cNvSpPr>
          <p:nvPr>
            <p:ph type="title"/>
          </p:nvPr>
        </p:nvSpPr>
        <p:spPr>
          <a:xfrm>
            <a:off x="640079" y="2053641"/>
            <a:ext cx="3669161" cy="2760098"/>
          </a:xfrm>
        </p:spPr>
        <p:txBody>
          <a:bodyPr>
            <a:normAutofit/>
          </a:bodyPr>
          <a:lstStyle/>
          <a:p>
            <a:r>
              <a:rPr lang="en-US" b="1" dirty="0">
                <a:solidFill>
                  <a:srgbClr val="FFFFFF"/>
                </a:solidFill>
              </a:rPr>
              <a:t>Honors </a:t>
            </a:r>
            <a:r>
              <a:rPr lang="en-US" b="1" dirty="0" err="1">
                <a:solidFill>
                  <a:srgbClr val="FFFFFF"/>
                </a:solidFill>
              </a:rPr>
              <a:t>Opt</a:t>
            </a:r>
            <a:r>
              <a:rPr lang="en-US" b="1" dirty="0">
                <a:solidFill>
                  <a:srgbClr val="FFFFFF"/>
                </a:solidFill>
              </a:rPr>
              <a:t> Out</a:t>
            </a:r>
          </a:p>
        </p:txBody>
      </p:sp>
      <p:sp>
        <p:nvSpPr>
          <p:cNvPr id="3" name="Content Placeholder 2">
            <a:extLst>
              <a:ext uri="{FF2B5EF4-FFF2-40B4-BE49-F238E27FC236}">
                <a16:creationId xmlns:a16="http://schemas.microsoft.com/office/drawing/2014/main" id="{3CA50718-A4F6-4864-8C7B-47C89368C076}"/>
              </a:ext>
            </a:extLst>
          </p:cNvPr>
          <p:cNvSpPr>
            <a:spLocks noGrp="1"/>
          </p:cNvSpPr>
          <p:nvPr>
            <p:ph idx="1"/>
          </p:nvPr>
        </p:nvSpPr>
        <p:spPr>
          <a:xfrm>
            <a:off x="6090574" y="801866"/>
            <a:ext cx="5306084" cy="5230634"/>
          </a:xfrm>
        </p:spPr>
        <p:txBody>
          <a:bodyPr anchor="ctr">
            <a:normAutofit/>
          </a:bodyPr>
          <a:lstStyle/>
          <a:p>
            <a:r>
              <a:rPr lang="en-US" sz="3200" dirty="0">
                <a:solidFill>
                  <a:srgbClr val="000000"/>
                </a:solidFill>
              </a:rPr>
              <a:t>2-week window</a:t>
            </a:r>
          </a:p>
          <a:p>
            <a:r>
              <a:rPr lang="en-US" sz="3200" dirty="0">
                <a:solidFill>
                  <a:srgbClr val="000000"/>
                </a:solidFill>
              </a:rPr>
              <a:t>Letters will go home afterwards</a:t>
            </a:r>
          </a:p>
          <a:p>
            <a:r>
              <a:rPr lang="en-US" sz="3200" dirty="0">
                <a:solidFill>
                  <a:srgbClr val="000000"/>
                </a:solidFill>
              </a:rPr>
              <a:t>Questions?</a:t>
            </a:r>
          </a:p>
        </p:txBody>
      </p:sp>
    </p:spTree>
    <p:extLst>
      <p:ext uri="{BB962C8B-B14F-4D97-AF65-F5344CB8AC3E}">
        <p14:creationId xmlns:p14="http://schemas.microsoft.com/office/powerpoint/2010/main" val="115788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b="1">
                <a:solidFill>
                  <a:srgbClr val="FFFFFF"/>
                </a:solidFill>
              </a:rPr>
              <a:t>History</a:t>
            </a:r>
          </a:p>
        </p:txBody>
      </p:sp>
      <p:sp>
        <p:nvSpPr>
          <p:cNvPr id="3" name="Content Placeholder 2"/>
          <p:cNvSpPr>
            <a:spLocks noGrp="1"/>
          </p:cNvSpPr>
          <p:nvPr>
            <p:ph idx="1"/>
          </p:nvPr>
        </p:nvSpPr>
        <p:spPr>
          <a:xfrm>
            <a:off x="558410" y="2753936"/>
            <a:ext cx="11633286" cy="3158299"/>
          </a:xfrm>
        </p:spPr>
        <p:txBody>
          <a:bodyPr>
            <a:noAutofit/>
          </a:bodyPr>
          <a:lstStyle/>
          <a:p>
            <a:r>
              <a:rPr lang="en-US" sz="2600" u="sng" dirty="0">
                <a:solidFill>
                  <a:srgbClr val="000000"/>
                </a:solidFill>
              </a:rPr>
              <a:t>History</a:t>
            </a:r>
            <a:r>
              <a:rPr lang="en-US" sz="2600" dirty="0">
                <a:solidFill>
                  <a:srgbClr val="000000"/>
                </a:solidFill>
              </a:rPr>
              <a:t>-”Change over time”</a:t>
            </a:r>
          </a:p>
          <a:p>
            <a:r>
              <a:rPr lang="en-US" sz="2600" u="sng" dirty="0">
                <a:solidFill>
                  <a:srgbClr val="000000"/>
                </a:solidFill>
              </a:rPr>
              <a:t>Historians</a:t>
            </a:r>
            <a:r>
              <a:rPr lang="en-US" sz="2600" dirty="0">
                <a:solidFill>
                  <a:srgbClr val="000000"/>
                </a:solidFill>
              </a:rPr>
              <a:t> are in the business of using historical evidence and skills to study “change over time”</a:t>
            </a:r>
          </a:p>
          <a:p>
            <a:pPr marL="971550" lvl="1" indent="-514350">
              <a:buFont typeface="+mj-lt"/>
              <a:buAutoNum type="arabicPeriod"/>
            </a:pPr>
            <a:r>
              <a:rPr lang="en-US" sz="2600" dirty="0">
                <a:solidFill>
                  <a:srgbClr val="000000"/>
                </a:solidFill>
              </a:rPr>
              <a:t>Historical Inquiry</a:t>
            </a:r>
          </a:p>
          <a:p>
            <a:pPr marL="971550" lvl="1" indent="-514350">
              <a:buFont typeface="+mj-lt"/>
              <a:buAutoNum type="arabicPeriod"/>
            </a:pPr>
            <a:r>
              <a:rPr lang="en-US" sz="2600" dirty="0">
                <a:solidFill>
                  <a:srgbClr val="000000"/>
                </a:solidFill>
              </a:rPr>
              <a:t>Historical Perspective</a:t>
            </a:r>
          </a:p>
          <a:p>
            <a:pPr marL="971550" lvl="1" indent="-514350">
              <a:buFont typeface="+mj-lt"/>
              <a:buAutoNum type="arabicPeriod"/>
            </a:pPr>
            <a:r>
              <a:rPr lang="en-US" sz="2600" dirty="0">
                <a:solidFill>
                  <a:srgbClr val="000000"/>
                </a:solidFill>
              </a:rPr>
              <a:t>Historical Analysis</a:t>
            </a:r>
          </a:p>
          <a:p>
            <a:pPr marL="971550" lvl="1" indent="-514350">
              <a:buFont typeface="+mj-lt"/>
              <a:buAutoNum type="arabicPeriod"/>
            </a:pPr>
            <a:r>
              <a:rPr lang="en-US" sz="2600" dirty="0">
                <a:solidFill>
                  <a:srgbClr val="000000"/>
                </a:solidFill>
              </a:rPr>
              <a:t>Detecting Bias</a:t>
            </a:r>
          </a:p>
          <a:p>
            <a:pPr marL="971550" lvl="1" indent="-514350">
              <a:buFont typeface="+mj-lt"/>
              <a:buAutoNum type="arabicPeriod"/>
            </a:pPr>
            <a:r>
              <a:rPr lang="en-US" sz="2600" dirty="0">
                <a:solidFill>
                  <a:srgbClr val="000000"/>
                </a:solidFill>
              </a:rPr>
              <a:t>Determining Relevance</a:t>
            </a:r>
          </a:p>
          <a:p>
            <a:r>
              <a:rPr lang="en-US" sz="2600" dirty="0">
                <a:solidFill>
                  <a:srgbClr val="000000"/>
                </a:solidFill>
              </a:rPr>
              <a:t>Taking Notes*</a:t>
            </a:r>
          </a:p>
        </p:txBody>
      </p:sp>
    </p:spTree>
    <p:extLst>
      <p:ext uri="{BB962C8B-B14F-4D97-AF65-F5344CB8AC3E}">
        <p14:creationId xmlns:p14="http://schemas.microsoft.com/office/powerpoint/2010/main" val="425826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Historical Inquiry</a:t>
            </a:r>
          </a:p>
        </p:txBody>
      </p:sp>
      <p:sp>
        <p:nvSpPr>
          <p:cNvPr id="3" name="Content Placeholder 2"/>
          <p:cNvSpPr>
            <a:spLocks noGrp="1"/>
          </p:cNvSpPr>
          <p:nvPr>
            <p:ph idx="1"/>
          </p:nvPr>
        </p:nvSpPr>
        <p:spPr>
          <a:xfrm>
            <a:off x="4949318" y="0"/>
            <a:ext cx="6861682" cy="7010400"/>
          </a:xfrm>
        </p:spPr>
        <p:txBody>
          <a:bodyPr anchor="ctr">
            <a:normAutofit/>
          </a:bodyPr>
          <a:lstStyle/>
          <a:p>
            <a:pPr lvl="1"/>
            <a:r>
              <a:rPr lang="en-US" sz="2600" dirty="0">
                <a:solidFill>
                  <a:srgbClr val="000000"/>
                </a:solidFill>
              </a:rPr>
              <a:t>The research or investigation of past events</a:t>
            </a:r>
          </a:p>
          <a:p>
            <a:pPr lvl="1"/>
            <a:r>
              <a:rPr lang="en-US" sz="2600" dirty="0">
                <a:solidFill>
                  <a:srgbClr val="000000"/>
                </a:solidFill>
              </a:rPr>
              <a:t>Should begin with a </a:t>
            </a:r>
            <a:r>
              <a:rPr lang="en-US" sz="2600" b="1" u="sng" dirty="0">
                <a:solidFill>
                  <a:srgbClr val="000000"/>
                </a:solidFill>
              </a:rPr>
              <a:t>historical question</a:t>
            </a:r>
            <a:r>
              <a:rPr lang="en-US" sz="2600" u="sng" dirty="0">
                <a:solidFill>
                  <a:srgbClr val="000000"/>
                </a:solidFill>
              </a:rPr>
              <a:t>. </a:t>
            </a:r>
            <a:r>
              <a:rPr lang="en-US" sz="2600" dirty="0">
                <a:solidFill>
                  <a:srgbClr val="000000"/>
                </a:solidFill>
              </a:rPr>
              <a:t>Historical questions typically address </a:t>
            </a:r>
            <a:r>
              <a:rPr lang="en-US" sz="2600" b="1" dirty="0">
                <a:solidFill>
                  <a:srgbClr val="000000"/>
                </a:solidFill>
              </a:rPr>
              <a:t>“how” and/or “why” </a:t>
            </a:r>
            <a:r>
              <a:rPr lang="en-US" sz="2600" dirty="0">
                <a:solidFill>
                  <a:srgbClr val="000000"/>
                </a:solidFill>
              </a:rPr>
              <a:t>past decisions were made, past actions were taken, or past events occurred.</a:t>
            </a:r>
          </a:p>
          <a:p>
            <a:pPr marL="1428750" lvl="2" indent="-514350">
              <a:buFont typeface="+mj-lt"/>
              <a:buAutoNum type="arabicPeriod"/>
            </a:pPr>
            <a:r>
              <a:rPr lang="en-US" sz="2600" b="1" dirty="0">
                <a:solidFill>
                  <a:srgbClr val="000000"/>
                </a:solidFill>
              </a:rPr>
              <a:t>Causation</a:t>
            </a:r>
          </a:p>
          <a:p>
            <a:pPr marL="1428750" lvl="2" indent="-514350">
              <a:buFont typeface="+mj-lt"/>
              <a:buAutoNum type="arabicPeriod"/>
            </a:pPr>
            <a:r>
              <a:rPr lang="en-US" sz="2600" b="1" dirty="0">
                <a:solidFill>
                  <a:srgbClr val="000000"/>
                </a:solidFill>
              </a:rPr>
              <a:t>Change or Continuity</a:t>
            </a:r>
          </a:p>
          <a:p>
            <a:pPr marL="1428750" lvl="2" indent="-514350">
              <a:buFont typeface="+mj-lt"/>
              <a:buAutoNum type="arabicPeriod"/>
            </a:pPr>
            <a:r>
              <a:rPr lang="en-US" sz="2600" b="1" dirty="0">
                <a:solidFill>
                  <a:srgbClr val="000000"/>
                </a:solidFill>
              </a:rPr>
              <a:t>Comparison</a:t>
            </a:r>
          </a:p>
          <a:p>
            <a:pPr marL="1428750" lvl="2" indent="-514350">
              <a:buFont typeface="+mj-lt"/>
              <a:buAutoNum type="arabicPeriod"/>
            </a:pPr>
            <a:r>
              <a:rPr lang="en-US" sz="2600" b="1" dirty="0">
                <a:solidFill>
                  <a:srgbClr val="000000"/>
                </a:solidFill>
              </a:rPr>
              <a:t>Contextualization</a:t>
            </a:r>
          </a:p>
          <a:p>
            <a:pPr lvl="1"/>
            <a:r>
              <a:rPr lang="en-US" sz="2600" dirty="0">
                <a:solidFill>
                  <a:srgbClr val="000000"/>
                </a:solidFill>
              </a:rPr>
              <a:t>requires the acquisition and analysis of historical data and documents </a:t>
            </a:r>
            <a:r>
              <a:rPr lang="en-US" sz="2600" b="1" dirty="0">
                <a:solidFill>
                  <a:srgbClr val="000000"/>
                </a:solidFill>
              </a:rPr>
              <a:t>beyond the classroom textbook.</a:t>
            </a:r>
          </a:p>
          <a:p>
            <a:pPr lvl="1"/>
            <a:r>
              <a:rPr lang="en-US" sz="2600" dirty="0">
                <a:solidFill>
                  <a:srgbClr val="000000"/>
                </a:solidFill>
              </a:rPr>
              <a:t>allows an</a:t>
            </a:r>
            <a:r>
              <a:rPr lang="en-US" sz="2600" b="1" dirty="0">
                <a:solidFill>
                  <a:srgbClr val="000000"/>
                </a:solidFill>
              </a:rPr>
              <a:t> analysis of preexisting interpretations,</a:t>
            </a:r>
            <a:r>
              <a:rPr lang="en-US" sz="2600" dirty="0">
                <a:solidFill>
                  <a:srgbClr val="000000"/>
                </a:solidFill>
              </a:rPr>
              <a:t> to raise new questions about an historical event</a:t>
            </a:r>
          </a:p>
        </p:txBody>
      </p:sp>
    </p:spTree>
    <p:extLst>
      <p:ext uri="{BB962C8B-B14F-4D97-AF65-F5344CB8AC3E}">
        <p14:creationId xmlns:p14="http://schemas.microsoft.com/office/powerpoint/2010/main" val="24972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a:solidFill>
                  <a:srgbClr val="FFFFFF"/>
                </a:solidFill>
              </a:rPr>
              <a:t>Historical Perspective</a:t>
            </a:r>
          </a:p>
        </p:txBody>
      </p:sp>
      <p:sp>
        <p:nvSpPr>
          <p:cNvPr id="3" name="Content Placeholder 2"/>
          <p:cNvSpPr>
            <a:spLocks noGrp="1"/>
          </p:cNvSpPr>
          <p:nvPr>
            <p:ph idx="1"/>
          </p:nvPr>
        </p:nvSpPr>
        <p:spPr>
          <a:xfrm>
            <a:off x="6090574" y="0"/>
            <a:ext cx="5306084" cy="6858000"/>
          </a:xfrm>
        </p:spPr>
        <p:txBody>
          <a:bodyPr anchor="ctr">
            <a:normAutofit/>
          </a:bodyPr>
          <a:lstStyle/>
          <a:p>
            <a:r>
              <a:rPr lang="en-US" dirty="0">
                <a:solidFill>
                  <a:srgbClr val="000000"/>
                </a:solidFill>
              </a:rPr>
              <a:t>judging the past in consideration of the </a:t>
            </a:r>
            <a:r>
              <a:rPr lang="en-US" b="1" i="1" u="sng" dirty="0">
                <a:solidFill>
                  <a:srgbClr val="000000"/>
                </a:solidFill>
              </a:rPr>
              <a:t>historical context </a:t>
            </a:r>
            <a:r>
              <a:rPr lang="en-US" dirty="0">
                <a:solidFill>
                  <a:srgbClr val="000000"/>
                </a:solidFill>
              </a:rPr>
              <a:t>in which the events unfolded and not solely in terms of personal and/or contemporary norms and values. </a:t>
            </a:r>
          </a:p>
          <a:p>
            <a:r>
              <a:rPr lang="en-US" dirty="0">
                <a:solidFill>
                  <a:srgbClr val="000000"/>
                </a:solidFill>
              </a:rPr>
              <a:t>Helps develop </a:t>
            </a:r>
            <a:r>
              <a:rPr lang="en-US" b="1" u="sng" dirty="0">
                <a:solidFill>
                  <a:srgbClr val="000000"/>
                </a:solidFill>
              </a:rPr>
              <a:t>historical empathy</a:t>
            </a:r>
          </a:p>
          <a:p>
            <a:r>
              <a:rPr lang="en-US" dirty="0">
                <a:solidFill>
                  <a:srgbClr val="000000"/>
                </a:solidFill>
              </a:rPr>
              <a:t>How then did the social, political, cultural, or economic world of certain individuals and groups possibly influence their motives and intentions, their values and ideas, their hopes, doubts, fears, strengths, and weaknesses?</a:t>
            </a:r>
          </a:p>
        </p:txBody>
      </p:sp>
    </p:spTree>
    <p:extLst>
      <p:ext uri="{BB962C8B-B14F-4D97-AF65-F5344CB8AC3E}">
        <p14:creationId xmlns:p14="http://schemas.microsoft.com/office/powerpoint/2010/main" val="29919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1314</Words>
  <Application>Microsoft Office PowerPoint</Application>
  <PresentationFormat>Widescreen</PresentationFormat>
  <Paragraphs>133</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American History II Honors</vt:lpstr>
      <vt:lpstr>Introduction-American History II Honors:  Mr. Edwards</vt:lpstr>
      <vt:lpstr>American History II Honors Introduction:  Syllabus Course Description </vt:lpstr>
      <vt:lpstr>Course Outline</vt:lpstr>
      <vt:lpstr>Syllabus : (See handout)</vt:lpstr>
      <vt:lpstr>Honors Opt Out</vt:lpstr>
      <vt:lpstr>History</vt:lpstr>
      <vt:lpstr>Historical Inquiry</vt:lpstr>
      <vt:lpstr>Historical Perspective</vt:lpstr>
      <vt:lpstr>Historical Analysis</vt:lpstr>
      <vt:lpstr>Detecting Bias</vt:lpstr>
      <vt:lpstr>Finding Relevance</vt:lpstr>
      <vt:lpstr>Historical Analysis:  Analyzing a Primary Source</vt:lpstr>
      <vt:lpstr>PowerPoint Presentation</vt:lpstr>
      <vt:lpstr>Historical Context:  “Migrant Mother”</vt:lpstr>
      <vt:lpstr>Franklin Roosevelt (D) 1933-1945</vt:lpstr>
      <vt:lpstr>PowerPoint Presentation</vt:lpstr>
      <vt:lpstr>Interview:  Dorothea Lange</vt:lpstr>
      <vt:lpstr>PowerPoint Presentation</vt:lpstr>
      <vt:lpstr>PowerPoint Presentation</vt:lpstr>
      <vt:lpstr>PowerPoint Presentation</vt:lpstr>
      <vt:lpstr>Possible Historical Question</vt:lpstr>
      <vt:lpstr>Concept Based Theme</vt:lpstr>
      <vt:lpstr>Concept Based Themes:  American History</vt:lpstr>
      <vt:lpstr>Homework:   Historical Context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History II Honors</dc:title>
  <dc:creator>Dalton Edwards</dc:creator>
  <cp:lastModifiedBy>Dalton Edwards</cp:lastModifiedBy>
  <cp:revision>8</cp:revision>
  <dcterms:created xsi:type="dcterms:W3CDTF">2020-01-27T14:56:53Z</dcterms:created>
  <dcterms:modified xsi:type="dcterms:W3CDTF">2020-01-28T13:37:20Z</dcterms:modified>
</cp:coreProperties>
</file>