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1" r:id="rId1"/>
  </p:sldMasterIdLst>
  <p:sldIdLst>
    <p:sldId id="273" r:id="rId2"/>
    <p:sldId id="256" r:id="rId3"/>
    <p:sldId id="302" r:id="rId4"/>
    <p:sldId id="306" r:id="rId5"/>
    <p:sldId id="290" r:id="rId6"/>
    <p:sldId id="291" r:id="rId7"/>
    <p:sldId id="293" r:id="rId8"/>
    <p:sldId id="294" r:id="rId9"/>
    <p:sldId id="295" r:id="rId10"/>
    <p:sldId id="297" r:id="rId11"/>
    <p:sldId id="296" r:id="rId12"/>
    <p:sldId id="298" r:id="rId13"/>
    <p:sldId id="305" r:id="rId14"/>
    <p:sldId id="299" r:id="rId15"/>
    <p:sldId id="301" r:id="rId16"/>
    <p:sldId id="261"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9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9/27/2017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0546446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9/27/2017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6147797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9/27/2017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7489051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930400" y="3771174"/>
            <a:ext cx="7385828"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9/27/2017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
        <p:nvSpPr>
          <p:cNvPr id="11" name="TextBox 10"/>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8481092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9/27/2017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2030474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t>9/27/2017</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912610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t>9/27/2017</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453305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9/27/2017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724840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9/27/2017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261034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509A250-FF31-4206-8172-F9D3106AACB1}" type="datetimeFigureOut">
              <a:rPr lang="en-US" smtClean="0"/>
              <a:t>9/27/2017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777809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smtClean="0"/>
              <a:t>9/27/2017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175897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smtClean="0"/>
              <a:t>9/27/2017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9837792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smtClean="0"/>
              <a:t>9/27/2017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227958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smtClean="0"/>
              <a:t>9/27/2017</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9699615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smtClean="0"/>
              <a:t>9/27/2017</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89895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smtClean="0"/>
              <a:t>9/27/2017</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932309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9/27/2017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735018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713"/>
          <a:stretch/>
        </p:blipFill>
        <p:spPr>
          <a:xfrm>
            <a:off x="8000197" y="0"/>
            <a:ext cx="1603387" cy="1143000"/>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4199"/>
          <a:stretch/>
        </p:blipFill>
        <p:spPr>
          <a:xfrm>
            <a:off x="8609012" y="6092866"/>
            <a:ext cx="993734" cy="765134"/>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smtClean="0"/>
              <a:t>9/27/2017</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2578787851"/>
      </p:ext>
    </p:extLst>
  </p:cSld>
  <p:clrMap bg1="dk1" tx1="lt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NUL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NUL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Bell Ringer</a:t>
            </a:r>
            <a:endParaRPr lang="en-US" dirty="0"/>
          </a:p>
        </p:txBody>
      </p:sp>
      <p:sp>
        <p:nvSpPr>
          <p:cNvPr id="5" name="Content Placeholder 4"/>
          <p:cNvSpPr>
            <a:spLocks noGrp="1"/>
          </p:cNvSpPr>
          <p:nvPr>
            <p:ph idx="1"/>
          </p:nvPr>
        </p:nvSpPr>
        <p:spPr>
          <a:xfrm>
            <a:off x="401782" y="1648691"/>
            <a:ext cx="9648071" cy="4599709"/>
          </a:xfrm>
        </p:spPr>
        <p:txBody>
          <a:bodyPr>
            <a:normAutofit/>
          </a:bodyPr>
          <a:lstStyle/>
          <a:p>
            <a:r>
              <a:rPr lang="en-US" dirty="0" smtClean="0"/>
              <a:t>Define using a rubric for identifications:  </a:t>
            </a:r>
            <a:r>
              <a:rPr lang="en-US" b="1" dirty="0" smtClean="0"/>
              <a:t>The Enlightenment</a:t>
            </a:r>
          </a:p>
          <a:p>
            <a:r>
              <a:rPr lang="en-US" b="1" dirty="0" smtClean="0"/>
              <a:t>This is a timed activity-10 minutes</a:t>
            </a:r>
            <a:endParaRPr lang="en-US" b="1" dirty="0"/>
          </a:p>
        </p:txBody>
      </p:sp>
    </p:spTree>
    <p:extLst>
      <p:ext uri="{BB962C8B-B14F-4D97-AF65-F5344CB8AC3E}">
        <p14:creationId xmlns:p14="http://schemas.microsoft.com/office/powerpoint/2010/main" val="38684443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484909" y="1524001"/>
            <a:ext cx="5380904" cy="733425"/>
          </a:xfrm>
        </p:spPr>
        <p:txBody>
          <a:bodyPr/>
          <a:lstStyle/>
          <a:p>
            <a:pPr>
              <a:defRPr/>
            </a:pPr>
            <a:r>
              <a:rPr b="1" dirty="0">
                <a:solidFill>
                  <a:schemeClr val="tx1"/>
                </a:solidFill>
              </a:rPr>
              <a:t>Enlightened Thinker</a:t>
            </a:r>
          </a:p>
        </p:txBody>
      </p:sp>
      <p:sp>
        <p:nvSpPr>
          <p:cNvPr id="7" name="Text Placeholder 6"/>
          <p:cNvSpPr>
            <a:spLocks noGrp="1"/>
          </p:cNvSpPr>
          <p:nvPr>
            <p:ph type="body" sz="half" idx="3"/>
          </p:nvPr>
        </p:nvSpPr>
        <p:spPr>
          <a:xfrm>
            <a:off x="6315076" y="1524000"/>
            <a:ext cx="4041775" cy="731838"/>
          </a:xfrm>
        </p:spPr>
        <p:txBody>
          <a:bodyPr/>
          <a:lstStyle/>
          <a:p>
            <a:pPr>
              <a:defRPr/>
            </a:pPr>
            <a:endParaRPr lang="en-US"/>
          </a:p>
        </p:txBody>
      </p:sp>
      <p:sp>
        <p:nvSpPr>
          <p:cNvPr id="6" name="Content Placeholder 5"/>
          <p:cNvSpPr>
            <a:spLocks noGrp="1"/>
          </p:cNvSpPr>
          <p:nvPr>
            <p:ph sz="quarter" idx="2"/>
          </p:nvPr>
        </p:nvSpPr>
        <p:spPr>
          <a:xfrm>
            <a:off x="484909" y="2471739"/>
            <a:ext cx="5514109" cy="4033837"/>
          </a:xfrm>
        </p:spPr>
        <p:txBody>
          <a:bodyPr>
            <a:normAutofit/>
          </a:bodyPr>
          <a:lstStyle/>
          <a:p>
            <a:pPr>
              <a:buFont typeface="Wingdings" panose="05000000000000000000" pitchFamily="2" charset="2"/>
              <a:buChar char="Ø"/>
              <a:defRPr/>
            </a:pPr>
            <a:r>
              <a:rPr lang="en-US" dirty="0"/>
              <a:t>1718 - 1723 Apprenticed as a printer to his brother James Franklin</a:t>
            </a:r>
          </a:p>
          <a:p>
            <a:pPr>
              <a:buFont typeface="Wingdings" panose="05000000000000000000" pitchFamily="2" charset="2"/>
              <a:buChar char="Ø"/>
              <a:defRPr/>
            </a:pPr>
            <a:r>
              <a:rPr lang="en-US" dirty="0" smtClean="0"/>
              <a:t>1727 </a:t>
            </a:r>
            <a:r>
              <a:rPr lang="en-US" dirty="0"/>
              <a:t>Founded the Junta, a debating club, Philadelphia, Pa</a:t>
            </a:r>
            <a:r>
              <a:rPr lang="en-US" dirty="0" smtClean="0"/>
              <a:t>. (would become </a:t>
            </a:r>
            <a:r>
              <a:rPr lang="en-US" dirty="0"/>
              <a:t>American Philosophical </a:t>
            </a:r>
            <a:r>
              <a:rPr lang="en-US" dirty="0" smtClean="0"/>
              <a:t>Society)</a:t>
            </a:r>
          </a:p>
          <a:p>
            <a:pPr>
              <a:buFont typeface="Wingdings" panose="05000000000000000000" pitchFamily="2" charset="2"/>
              <a:buChar char="Ø"/>
              <a:defRPr/>
            </a:pPr>
            <a:r>
              <a:rPr lang="en-US" dirty="0"/>
              <a:t>1729 Purchased Pennsylvania Gazette</a:t>
            </a:r>
          </a:p>
          <a:p>
            <a:pPr>
              <a:buFont typeface="Wingdings" panose="05000000000000000000" pitchFamily="2" charset="2"/>
              <a:buChar char="Ø"/>
              <a:defRPr/>
            </a:pPr>
            <a:r>
              <a:rPr lang="en-US" dirty="0"/>
              <a:t>1731 Established the Library Company of Philadelphia, </a:t>
            </a:r>
            <a:r>
              <a:rPr lang="en-US" dirty="0" smtClean="0"/>
              <a:t>Pa</a:t>
            </a:r>
          </a:p>
          <a:p>
            <a:pPr>
              <a:buFont typeface="Wingdings" panose="05000000000000000000" pitchFamily="2" charset="2"/>
              <a:buChar char="Ø"/>
              <a:defRPr/>
            </a:pPr>
            <a:r>
              <a:rPr lang="en-US" dirty="0"/>
              <a:t>1732 - 1758 Published </a:t>
            </a:r>
            <a:r>
              <a:rPr lang="en-US" i="1" dirty="0"/>
              <a:t>Poor </a:t>
            </a:r>
            <a:r>
              <a:rPr lang="en-US" i="1" dirty="0" smtClean="0"/>
              <a:t>Richard </a:t>
            </a:r>
            <a:r>
              <a:rPr lang="en-US" dirty="0"/>
              <a:t>and</a:t>
            </a:r>
            <a:r>
              <a:rPr lang="en-US" i="1" dirty="0"/>
              <a:t> Poor Richard Improved</a:t>
            </a:r>
            <a:r>
              <a:rPr lang="en-US" dirty="0"/>
              <a:t>, commonly known as </a:t>
            </a:r>
            <a:r>
              <a:rPr lang="en-US" i="1" dirty="0"/>
              <a:t>Poor Richard's </a:t>
            </a:r>
            <a:r>
              <a:rPr lang="en-US" i="1" dirty="0" err="1"/>
              <a:t>Almanack</a:t>
            </a:r>
            <a:endParaRPr lang="en-US" i="1" dirty="0"/>
          </a:p>
          <a:p>
            <a:pPr marL="274320" indent="-274320">
              <a:buFont typeface="Wingdings 2"/>
              <a:buChar char=""/>
              <a:defRPr/>
            </a:pPr>
            <a:endParaRPr lang="en-US" dirty="0"/>
          </a:p>
        </p:txBody>
      </p:sp>
      <p:sp>
        <p:nvSpPr>
          <p:cNvPr id="35845" name="Content Placeholder 7"/>
          <p:cNvSpPr>
            <a:spLocks noGrp="1"/>
          </p:cNvSpPr>
          <p:nvPr>
            <p:ph sz="quarter" idx="4"/>
          </p:nvPr>
        </p:nvSpPr>
        <p:spPr>
          <a:xfrm>
            <a:off x="8229600" y="4191000"/>
            <a:ext cx="2133600" cy="2101850"/>
          </a:xfrm>
        </p:spPr>
        <p:txBody>
          <a:bodyPr/>
          <a:lstStyle/>
          <a:p>
            <a:pPr eaLnBrk="1" hangingPunct="1"/>
            <a:endParaRPr lang="en-US" altLang="en-US" dirty="0" smtClean="0"/>
          </a:p>
        </p:txBody>
      </p:sp>
      <p:sp>
        <p:nvSpPr>
          <p:cNvPr id="35846" name="Title 3"/>
          <p:cNvSpPr>
            <a:spLocks noGrp="1"/>
          </p:cNvSpPr>
          <p:nvPr>
            <p:ph type="title"/>
          </p:nvPr>
        </p:nvSpPr>
        <p:spPr/>
        <p:txBody>
          <a:bodyPr/>
          <a:lstStyle/>
          <a:p>
            <a:pPr eaLnBrk="1" hangingPunct="1"/>
            <a:r>
              <a:rPr lang="en-US" altLang="en-US" dirty="0" smtClean="0"/>
              <a:t>Benjamin Franklin</a:t>
            </a:r>
          </a:p>
        </p:txBody>
      </p:sp>
      <p:pic>
        <p:nvPicPr>
          <p:cNvPr id="2" name="Picture 1"/>
          <p:cNvPicPr>
            <a:picLocks noChangeAspect="1"/>
          </p:cNvPicPr>
          <p:nvPr/>
        </p:nvPicPr>
        <p:blipFill>
          <a:blip r:embed="rId2"/>
          <a:stretch>
            <a:fillRect/>
          </a:stretch>
        </p:blipFill>
        <p:spPr>
          <a:xfrm>
            <a:off x="6160220" y="452718"/>
            <a:ext cx="4429299" cy="5939287"/>
          </a:xfrm>
          <a:prstGeom prst="rect">
            <a:avLst/>
          </a:prstGeom>
        </p:spPr>
      </p:pic>
    </p:spTree>
    <p:extLst>
      <p:ext uri="{BB962C8B-B14F-4D97-AF65-F5344CB8AC3E}">
        <p14:creationId xmlns:p14="http://schemas.microsoft.com/office/powerpoint/2010/main" val="1732582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 calcmode="lin" valueType="num">
                                      <p:cBhvr additive="base">
                                        <p:cTn id="1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 calcmode="lin" valueType="num">
                                      <p:cBhvr additive="base">
                                        <p:cTn id="2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 calcmode="lin" valueType="num">
                                      <p:cBhvr additive="base">
                                        <p:cTn id="2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colonial press</a:t>
            </a:r>
          </a:p>
        </p:txBody>
      </p:sp>
      <p:sp>
        <p:nvSpPr>
          <p:cNvPr id="3" name="Content Placeholder 2"/>
          <p:cNvSpPr>
            <a:spLocks noGrp="1"/>
          </p:cNvSpPr>
          <p:nvPr>
            <p:ph idx="1"/>
          </p:nvPr>
        </p:nvSpPr>
        <p:spPr>
          <a:xfrm>
            <a:off x="526474" y="1853248"/>
            <a:ext cx="9523380" cy="4395151"/>
          </a:xfrm>
        </p:spPr>
        <p:txBody>
          <a:bodyPr>
            <a:normAutofit/>
          </a:bodyPr>
          <a:lstStyle/>
          <a:p>
            <a:r>
              <a:rPr lang="en-US" dirty="0" smtClean="0"/>
              <a:t>1</a:t>
            </a:r>
            <a:r>
              <a:rPr lang="en-US" dirty="0"/>
              <a:t>. Manual printing presses ran off pamphlets, leaflets and journals. </a:t>
            </a:r>
            <a:endParaRPr lang="en-US" dirty="0" smtClean="0"/>
          </a:p>
          <a:p>
            <a:pPr lvl="1"/>
            <a:r>
              <a:rPr lang="en-US" dirty="0" smtClean="0"/>
              <a:t>Effective </a:t>
            </a:r>
            <a:r>
              <a:rPr lang="en-US" dirty="0"/>
              <a:t>for airing social grievances and building opposition to the British. </a:t>
            </a:r>
            <a:endParaRPr lang="en-US" dirty="0" smtClean="0"/>
          </a:p>
          <a:p>
            <a:r>
              <a:rPr lang="en-US" dirty="0" smtClean="0"/>
              <a:t>2</a:t>
            </a:r>
            <a:r>
              <a:rPr lang="en-US" dirty="0"/>
              <a:t>. Zenger Case (1735) </a:t>
            </a:r>
            <a:endParaRPr lang="en-US" dirty="0" smtClean="0"/>
          </a:p>
          <a:p>
            <a:pPr lvl="1"/>
            <a:r>
              <a:rPr lang="en-US" dirty="0" smtClean="0"/>
              <a:t>a</a:t>
            </a:r>
            <a:r>
              <a:rPr lang="en-US" dirty="0"/>
              <a:t>. The case paved the way towards freedom of expression</a:t>
            </a:r>
            <a:r>
              <a:rPr lang="en-US" dirty="0" smtClean="0"/>
              <a:t>.</a:t>
            </a:r>
          </a:p>
          <a:p>
            <a:pPr lvl="1"/>
            <a:r>
              <a:rPr lang="en-US" dirty="0" smtClean="0"/>
              <a:t>b</a:t>
            </a:r>
            <a:r>
              <a:rPr lang="en-US" dirty="0"/>
              <a:t>. John Peter Zenger's newspaper had criticized the corrupt royal governor. </a:t>
            </a:r>
            <a:endParaRPr lang="en-US" dirty="0" smtClean="0"/>
          </a:p>
          <a:p>
            <a:pPr lvl="1"/>
            <a:r>
              <a:rPr lang="en-US" dirty="0" smtClean="0"/>
              <a:t>c</a:t>
            </a:r>
            <a:r>
              <a:rPr lang="en-US" dirty="0"/>
              <a:t>. He was charged with seditious libel and brought to trial. </a:t>
            </a:r>
            <a:endParaRPr lang="en-US" dirty="0" smtClean="0"/>
          </a:p>
          <a:p>
            <a:pPr lvl="1"/>
            <a:r>
              <a:rPr lang="en-US" dirty="0" smtClean="0"/>
              <a:t>d</a:t>
            </a:r>
            <a:r>
              <a:rPr lang="en-US" dirty="0"/>
              <a:t>. He argued that he had printed the truth; the royal chief justice ruled that printing was enough to convict, regardless of the truth. </a:t>
            </a:r>
            <a:endParaRPr lang="en-US" dirty="0" smtClean="0"/>
          </a:p>
          <a:p>
            <a:pPr lvl="1"/>
            <a:r>
              <a:rPr lang="en-US" dirty="0" smtClean="0"/>
              <a:t>e</a:t>
            </a:r>
            <a:r>
              <a:rPr lang="en-US" dirty="0"/>
              <a:t>. The jury ruled in favor of Zenger. </a:t>
            </a:r>
            <a:endParaRPr lang="en-US" dirty="0" smtClean="0"/>
          </a:p>
          <a:p>
            <a:pPr lvl="1"/>
            <a:r>
              <a:rPr lang="en-US" dirty="0" smtClean="0"/>
              <a:t>f</a:t>
            </a:r>
            <a:r>
              <a:rPr lang="en-US" dirty="0"/>
              <a:t>. Newspaper editors thus received some freedom (not as much as post-1776).</a:t>
            </a:r>
          </a:p>
        </p:txBody>
      </p:sp>
    </p:spTree>
    <p:extLst>
      <p:ext uri="{BB962C8B-B14F-4D97-AF65-F5344CB8AC3E}">
        <p14:creationId xmlns:p14="http://schemas.microsoft.com/office/powerpoint/2010/main" val="3928596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additive="base">
                                        <p:cTn id="2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additive="base">
                                        <p:cTn id="2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additive="base">
                                        <p:cTn id="3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 calcmode="lin" valueType="num">
                                      <p:cBhvr additive="base">
                                        <p:cTn id="38"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6" end="6"/>
                                            </p:txEl>
                                          </p:spTgt>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 calcmode="lin" valueType="num">
                                      <p:cBhvr additive="base">
                                        <p:cTn id="42"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4" presetID="2" presetClass="entr" presetSubtype="4" fill="hold" nodeType="withEffect">
                                  <p:stCondLst>
                                    <p:cond delay="0"/>
                                  </p:stCondLst>
                                  <p:childTnLst>
                                    <p:set>
                                      <p:cBhvr>
                                        <p:cTn id="45" dur="1" fill="hold">
                                          <p:stCondLst>
                                            <p:cond delay="0"/>
                                          </p:stCondLst>
                                        </p:cTn>
                                        <p:tgtEl>
                                          <p:spTgt spid="3">
                                            <p:txEl>
                                              <p:pRg st="8" end="8"/>
                                            </p:txEl>
                                          </p:spTgt>
                                        </p:tgtEl>
                                        <p:attrNameLst>
                                          <p:attrName>style.visibility</p:attrName>
                                        </p:attrNameLst>
                                      </p:cBhvr>
                                      <p:to>
                                        <p:strVal val="visible"/>
                                      </p:to>
                                    </p:set>
                                    <p:anim calcmode="lin" valueType="num">
                                      <p:cBhvr additive="base">
                                        <p:cTn id="46"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646111" y="1323541"/>
            <a:ext cx="4703105" cy="733425"/>
          </a:xfrm>
        </p:spPr>
        <p:txBody>
          <a:bodyPr/>
          <a:lstStyle/>
          <a:p>
            <a:pPr>
              <a:defRPr/>
            </a:pPr>
            <a:r>
              <a:rPr b="1" dirty="0">
                <a:solidFill>
                  <a:schemeClr val="tx1"/>
                </a:solidFill>
              </a:rPr>
              <a:t>Enlightened Thinker</a:t>
            </a:r>
          </a:p>
        </p:txBody>
      </p:sp>
      <p:sp>
        <p:nvSpPr>
          <p:cNvPr id="6" name="Content Placeholder 5"/>
          <p:cNvSpPr>
            <a:spLocks noGrp="1"/>
          </p:cNvSpPr>
          <p:nvPr>
            <p:ph sz="quarter" idx="2"/>
          </p:nvPr>
        </p:nvSpPr>
        <p:spPr>
          <a:xfrm>
            <a:off x="484909" y="2457884"/>
            <a:ext cx="5694218" cy="4239130"/>
          </a:xfrm>
        </p:spPr>
        <p:txBody>
          <a:bodyPr>
            <a:normAutofit fontScale="62500" lnSpcReduction="20000"/>
          </a:bodyPr>
          <a:lstStyle/>
          <a:p>
            <a:pPr>
              <a:buFont typeface="Wingdings" panose="05000000000000000000" pitchFamily="2" charset="2"/>
              <a:buChar char="Ø"/>
              <a:defRPr/>
            </a:pPr>
            <a:r>
              <a:rPr lang="en-US" sz="2900" dirty="0"/>
              <a:t>1740 Invented the Pennsylvania fireplace (Franklin stove)</a:t>
            </a:r>
          </a:p>
          <a:p>
            <a:pPr>
              <a:buFont typeface="Wingdings" panose="05000000000000000000" pitchFamily="2" charset="2"/>
              <a:buChar char="Ø"/>
              <a:defRPr/>
            </a:pPr>
            <a:r>
              <a:rPr lang="en-US" sz="2900" dirty="0"/>
              <a:t>1743 Proposed formation of the American Philosophical Society</a:t>
            </a:r>
          </a:p>
          <a:p>
            <a:pPr>
              <a:buFont typeface="Wingdings" panose="05000000000000000000" pitchFamily="2" charset="2"/>
              <a:buChar char="Ø"/>
              <a:defRPr/>
            </a:pPr>
            <a:r>
              <a:rPr lang="en-US" sz="2900" dirty="0"/>
              <a:t>1751 Founded with others, the Academy for Education of Youth -now University of Pennsylvania, Philadelphia, Pa.</a:t>
            </a:r>
          </a:p>
          <a:p>
            <a:pPr>
              <a:buFont typeface="Wingdings" panose="05000000000000000000" pitchFamily="2" charset="2"/>
              <a:buChar char="Ø"/>
              <a:defRPr/>
            </a:pPr>
            <a:r>
              <a:rPr lang="en-US" sz="2900" dirty="0"/>
              <a:t>1751 Founded Philadelphia City Hospital, Philadelphia, Pa</a:t>
            </a:r>
          </a:p>
          <a:p>
            <a:pPr>
              <a:buFont typeface="Wingdings" panose="05000000000000000000" pitchFamily="2" charset="2"/>
              <a:buChar char="Ø"/>
              <a:defRPr/>
            </a:pPr>
            <a:r>
              <a:rPr lang="en-US" sz="2900" dirty="0"/>
              <a:t>1751 Published </a:t>
            </a:r>
            <a:r>
              <a:rPr lang="en-US" sz="2900" i="1" dirty="0"/>
              <a:t>Experiments and Observations on Electricity</a:t>
            </a:r>
          </a:p>
          <a:p>
            <a:pPr>
              <a:buFont typeface="Wingdings" panose="05000000000000000000" pitchFamily="2" charset="2"/>
              <a:buChar char="Ø"/>
              <a:defRPr/>
            </a:pPr>
            <a:r>
              <a:rPr lang="en-US" sz="2900" dirty="0"/>
              <a:t>1751 - 1764 Represented Philadelphia at the Pennsylvania Assembly</a:t>
            </a:r>
          </a:p>
          <a:p>
            <a:pPr>
              <a:buFont typeface="Wingdings" panose="05000000000000000000" pitchFamily="2" charset="2"/>
              <a:buChar char="Ø"/>
              <a:defRPr/>
            </a:pPr>
            <a:r>
              <a:rPr lang="en-US" sz="2900" dirty="0"/>
              <a:t>1754 Represented Pennsylvania at the Albany Congress</a:t>
            </a:r>
          </a:p>
          <a:p>
            <a:pPr marL="274320" indent="-274320">
              <a:buFont typeface="Wingdings 2"/>
              <a:buChar char=""/>
              <a:defRPr/>
            </a:pPr>
            <a:endParaRPr lang="en-US" i="1" dirty="0"/>
          </a:p>
          <a:p>
            <a:pPr marL="274320" indent="-274320">
              <a:buFont typeface="Wingdings 2"/>
              <a:buChar char=""/>
              <a:defRPr/>
            </a:pPr>
            <a:endParaRPr lang="en-US" dirty="0"/>
          </a:p>
        </p:txBody>
      </p:sp>
      <p:sp>
        <p:nvSpPr>
          <p:cNvPr id="36870" name="Title 3"/>
          <p:cNvSpPr>
            <a:spLocks noGrp="1"/>
          </p:cNvSpPr>
          <p:nvPr>
            <p:ph type="title"/>
          </p:nvPr>
        </p:nvSpPr>
        <p:spPr>
          <a:xfrm>
            <a:off x="646111" y="452718"/>
            <a:ext cx="9404723" cy="870823"/>
          </a:xfrm>
        </p:spPr>
        <p:txBody>
          <a:bodyPr/>
          <a:lstStyle/>
          <a:p>
            <a:pPr eaLnBrk="1" hangingPunct="1"/>
            <a:r>
              <a:rPr lang="en-US" altLang="en-US" dirty="0" smtClean="0"/>
              <a:t>Benjamin Franklin</a:t>
            </a:r>
          </a:p>
        </p:txBody>
      </p:sp>
      <p:pic>
        <p:nvPicPr>
          <p:cNvPr id="2" name="Picture 1"/>
          <p:cNvPicPr>
            <a:picLocks noChangeAspect="1"/>
          </p:cNvPicPr>
          <p:nvPr/>
        </p:nvPicPr>
        <p:blipFill>
          <a:blip r:embed="rId2"/>
          <a:stretch>
            <a:fillRect/>
          </a:stretch>
        </p:blipFill>
        <p:spPr>
          <a:xfrm>
            <a:off x="6588164" y="543350"/>
            <a:ext cx="5135089" cy="6040148"/>
          </a:xfrm>
          <a:prstGeom prst="rect">
            <a:avLst/>
          </a:prstGeom>
        </p:spPr>
      </p:pic>
    </p:spTree>
    <p:extLst>
      <p:ext uri="{BB962C8B-B14F-4D97-AF65-F5344CB8AC3E}">
        <p14:creationId xmlns:p14="http://schemas.microsoft.com/office/powerpoint/2010/main" val="745179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additive="base">
                                        <p:cTn id="1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 calcmode="lin" valueType="num">
                                      <p:cBhvr additive="base">
                                        <p:cTn id="2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 calcmode="lin" valueType="num">
                                      <p:cBhvr additive="base">
                                        <p:cTn id="2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6">
                                            <p:txEl>
                                              <p:pRg st="5" end="5"/>
                                            </p:txEl>
                                          </p:spTgt>
                                        </p:tgtEl>
                                        <p:attrNameLst>
                                          <p:attrName>style.visibility</p:attrName>
                                        </p:attrNameLst>
                                      </p:cBhvr>
                                      <p:to>
                                        <p:strVal val="visible"/>
                                      </p:to>
                                    </p:set>
                                    <p:anim calcmode="lin" valueType="num">
                                      <p:cBhvr additive="base">
                                        <p:cTn id="29"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6">
                                            <p:txEl>
                                              <p:pRg st="6" end="6"/>
                                            </p:txEl>
                                          </p:spTgt>
                                        </p:tgtEl>
                                        <p:attrNameLst>
                                          <p:attrName>style.visibility</p:attrName>
                                        </p:attrNameLst>
                                      </p:cBhvr>
                                      <p:to>
                                        <p:strVal val="visible"/>
                                      </p:to>
                                    </p:set>
                                    <p:anim calcmode="lin" valueType="num">
                                      <p:cBhvr additive="base">
                                        <p:cTn id="33"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981200" y="277814"/>
            <a:ext cx="8229600" cy="774923"/>
          </a:xfrm>
        </p:spPr>
        <p:txBody>
          <a:bodyPr/>
          <a:lstStyle/>
          <a:p>
            <a:r>
              <a:rPr lang="en-US" dirty="0" smtClean="0"/>
              <a:t>Ben Franklin’s 13 Virtues as stated in his Autobiography</a:t>
            </a:r>
            <a:endParaRPr lang="en-US" dirty="0"/>
          </a:p>
        </p:txBody>
      </p:sp>
      <p:sp>
        <p:nvSpPr>
          <p:cNvPr id="8" name="Content Placeholder 7"/>
          <p:cNvSpPr>
            <a:spLocks noGrp="1"/>
          </p:cNvSpPr>
          <p:nvPr>
            <p:ph sz="half" idx="1"/>
          </p:nvPr>
        </p:nvSpPr>
        <p:spPr>
          <a:xfrm>
            <a:off x="651164" y="1870364"/>
            <a:ext cx="9809511" cy="4509252"/>
          </a:xfrm>
        </p:spPr>
        <p:txBody>
          <a:bodyPr>
            <a:normAutofit fontScale="92500" lnSpcReduction="10000"/>
          </a:bodyPr>
          <a:lstStyle/>
          <a:p>
            <a:pPr lvl="0"/>
            <a:r>
              <a:rPr lang="en-US" sz="1600" b="1" dirty="0"/>
              <a:t>Temperance</a:t>
            </a:r>
            <a:r>
              <a:rPr lang="en-US" sz="1600" dirty="0"/>
              <a:t>—Eat not to dullness; drink not to elevation.</a:t>
            </a:r>
          </a:p>
          <a:p>
            <a:pPr lvl="0"/>
            <a:r>
              <a:rPr lang="en-US" sz="1600" b="1" dirty="0"/>
              <a:t>Silence</a:t>
            </a:r>
            <a:r>
              <a:rPr lang="en-US" sz="1600" dirty="0"/>
              <a:t>—Speak not but what may benefit others or yourself; avoid trifling conversation.</a:t>
            </a:r>
          </a:p>
          <a:p>
            <a:pPr lvl="0"/>
            <a:r>
              <a:rPr lang="en-US" sz="1600" b="1" dirty="0"/>
              <a:t>Order</a:t>
            </a:r>
            <a:r>
              <a:rPr lang="en-US" sz="1600" dirty="0"/>
              <a:t>—Let all your things have their places; let each part of your business have its time.</a:t>
            </a:r>
          </a:p>
          <a:p>
            <a:pPr lvl="0"/>
            <a:r>
              <a:rPr lang="en-US" sz="1600" b="1" dirty="0"/>
              <a:t>Resolution</a:t>
            </a:r>
            <a:r>
              <a:rPr lang="en-US" sz="1600" dirty="0"/>
              <a:t>—Resolve to perform what you ought; perform without fail what you resolve</a:t>
            </a:r>
          </a:p>
          <a:p>
            <a:pPr lvl="0"/>
            <a:r>
              <a:rPr lang="en-US" sz="1600" b="1" dirty="0"/>
              <a:t>Frugality</a:t>
            </a:r>
            <a:r>
              <a:rPr lang="en-US" sz="1600" dirty="0"/>
              <a:t>—Make no expense but to do good to others or yourself; waste nothing</a:t>
            </a:r>
          </a:p>
          <a:p>
            <a:pPr lvl="0"/>
            <a:r>
              <a:rPr lang="en-US" sz="1600" b="1" dirty="0"/>
              <a:t>Industry</a:t>
            </a:r>
            <a:r>
              <a:rPr lang="en-US" sz="1600" dirty="0"/>
              <a:t>—Lose no time; be always employed in something useful; cut off all unnecessary actions.</a:t>
            </a:r>
          </a:p>
          <a:p>
            <a:pPr lvl="0"/>
            <a:r>
              <a:rPr lang="en-US" sz="1600" b="1" dirty="0"/>
              <a:t>Sincerity</a:t>
            </a:r>
            <a:r>
              <a:rPr lang="en-US" sz="1600" dirty="0"/>
              <a:t>—Use no hurtful deceit; think innocently and justly, and, if you speak, speak accordingly.</a:t>
            </a:r>
          </a:p>
          <a:p>
            <a:pPr lvl="0"/>
            <a:r>
              <a:rPr lang="en-US" sz="1600" b="1" dirty="0"/>
              <a:t>Justice-</a:t>
            </a:r>
            <a:r>
              <a:rPr lang="en-US" sz="1600" dirty="0"/>
              <a:t>Wrong none by doing injuries, or omitting the benefits that are your duty.</a:t>
            </a:r>
          </a:p>
          <a:p>
            <a:pPr lvl="0"/>
            <a:r>
              <a:rPr lang="en-US" sz="1600" b="1" dirty="0"/>
              <a:t>Moderation-</a:t>
            </a:r>
            <a:r>
              <a:rPr lang="en-US" sz="1600" dirty="0"/>
              <a:t>Avoid extremes; forbear resenting injuries so much as you think they deserve.</a:t>
            </a:r>
          </a:p>
          <a:p>
            <a:pPr lvl="0"/>
            <a:r>
              <a:rPr lang="en-US" sz="1600" b="1" dirty="0"/>
              <a:t>Cleanliness-</a:t>
            </a:r>
            <a:r>
              <a:rPr lang="en-US" sz="1600" dirty="0"/>
              <a:t>Tolerate</a:t>
            </a:r>
            <a:r>
              <a:rPr lang="en-US" sz="1600" b="1" dirty="0"/>
              <a:t> </a:t>
            </a:r>
            <a:r>
              <a:rPr lang="en-US" sz="1600" dirty="0"/>
              <a:t>no uncleanliness in the body, </a:t>
            </a:r>
            <a:r>
              <a:rPr lang="en-US" sz="1600" dirty="0" err="1"/>
              <a:t>cloaths</a:t>
            </a:r>
            <a:r>
              <a:rPr lang="en-US" sz="1600" dirty="0"/>
              <a:t>, or habitation.</a:t>
            </a:r>
          </a:p>
          <a:p>
            <a:pPr lvl="0"/>
            <a:r>
              <a:rPr lang="en-US" sz="1600" b="1" dirty="0"/>
              <a:t>Tranquility-</a:t>
            </a:r>
            <a:r>
              <a:rPr lang="en-US" sz="1600" dirty="0"/>
              <a:t>Be not Disturbed at trifles, or at accidents common or unavoidable.</a:t>
            </a:r>
          </a:p>
          <a:p>
            <a:pPr lvl="0"/>
            <a:r>
              <a:rPr lang="en-US" sz="1600" b="1" dirty="0"/>
              <a:t>Chastity—</a:t>
            </a:r>
            <a:r>
              <a:rPr lang="en-US" sz="1600" dirty="0"/>
              <a:t>Rarely use venery but for health or offspring, never to dullness, weakness, or the injury of your own or another’s peace or reputation.</a:t>
            </a:r>
          </a:p>
          <a:p>
            <a:pPr lvl="0"/>
            <a:r>
              <a:rPr lang="en-US" sz="1600" b="1" dirty="0"/>
              <a:t>Humility</a:t>
            </a:r>
            <a:r>
              <a:rPr lang="en-US" sz="1600" dirty="0"/>
              <a:t>—Imitate Jesus and Socrates</a:t>
            </a:r>
          </a:p>
          <a:p>
            <a:pPr marL="0" indent="0">
              <a:buNone/>
            </a:pPr>
            <a:endParaRPr lang="en-US" sz="1600" dirty="0"/>
          </a:p>
        </p:txBody>
      </p:sp>
    </p:spTree>
    <p:extLst>
      <p:ext uri="{BB962C8B-B14F-4D97-AF65-F5344CB8AC3E}">
        <p14:creationId xmlns:p14="http://schemas.microsoft.com/office/powerpoint/2010/main" val="19112592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Deism</a:t>
            </a:r>
            <a:endParaRPr lang="en-US" dirty="0"/>
          </a:p>
        </p:txBody>
      </p:sp>
      <p:sp>
        <p:nvSpPr>
          <p:cNvPr id="3" name="Content Placeholder 2"/>
          <p:cNvSpPr>
            <a:spLocks noGrp="1"/>
          </p:cNvSpPr>
          <p:nvPr>
            <p:ph idx="1"/>
          </p:nvPr>
        </p:nvSpPr>
        <p:spPr>
          <a:xfrm>
            <a:off x="1030419" y="1451734"/>
            <a:ext cx="9177017" cy="4890653"/>
          </a:xfrm>
        </p:spPr>
        <p:txBody>
          <a:bodyPr>
            <a:noAutofit/>
          </a:bodyPr>
          <a:lstStyle/>
          <a:p>
            <a:r>
              <a:rPr lang="en-US" sz="2400" dirty="0" smtClean="0"/>
              <a:t>Religious </a:t>
            </a:r>
            <a:r>
              <a:rPr lang="en-US" sz="2400" dirty="0"/>
              <a:t>or philosophical branch of the Enlightenment </a:t>
            </a:r>
            <a:endParaRPr lang="en-US" sz="2400" dirty="0" smtClean="0"/>
          </a:p>
          <a:p>
            <a:r>
              <a:rPr lang="en-US" sz="2400" dirty="0" smtClean="0"/>
              <a:t>1</a:t>
            </a:r>
            <a:r>
              <a:rPr lang="en-US" sz="2400" dirty="0"/>
              <a:t>. Naturalistic view of God </a:t>
            </a:r>
          </a:p>
          <a:p>
            <a:pPr lvl="1"/>
            <a:r>
              <a:rPr lang="en-US" sz="2400" dirty="0" smtClean="0"/>
              <a:t>Premise</a:t>
            </a:r>
            <a:r>
              <a:rPr lang="en-US" sz="2400" dirty="0"/>
              <a:t>: God created the universe and then stepped </a:t>
            </a:r>
            <a:r>
              <a:rPr lang="en-US" sz="2400" dirty="0" smtClean="0"/>
              <a:t>back—”Clockmaker”; </a:t>
            </a:r>
            <a:r>
              <a:rPr lang="en-US" sz="2400" dirty="0"/>
              <a:t>universe ran like a clock—the "Ghost in the </a:t>
            </a:r>
            <a:r>
              <a:rPr lang="en-US" sz="2400" dirty="0" smtClean="0"/>
              <a:t>Machine“</a:t>
            </a:r>
          </a:p>
          <a:p>
            <a:pPr lvl="1"/>
            <a:r>
              <a:rPr lang="en-US" sz="2400" dirty="0" smtClean="0"/>
              <a:t>2</a:t>
            </a:r>
            <a:r>
              <a:rPr lang="en-US" sz="2400" dirty="0"/>
              <a:t>. Believed in reason over revelation </a:t>
            </a:r>
            <a:endParaRPr lang="en-US" sz="2400" dirty="0" smtClean="0"/>
          </a:p>
          <a:p>
            <a:pPr lvl="1"/>
            <a:r>
              <a:rPr lang="en-US" sz="2400" dirty="0" smtClean="0"/>
              <a:t>3</a:t>
            </a:r>
            <a:r>
              <a:rPr lang="en-US" sz="2400" dirty="0"/>
              <a:t>. Deists largely rejected traditional Christianity and the divinity of Jesus </a:t>
            </a:r>
            <a:endParaRPr lang="en-US" sz="2400" dirty="0" smtClean="0"/>
          </a:p>
          <a:p>
            <a:pPr lvl="1"/>
            <a:r>
              <a:rPr lang="en-US" sz="2400" dirty="0" smtClean="0"/>
              <a:t>4</a:t>
            </a:r>
            <a:r>
              <a:rPr lang="en-US" sz="2400" dirty="0"/>
              <a:t>. Influenced Jefferson, Franklin, Washington &amp; Paine </a:t>
            </a:r>
            <a:endParaRPr lang="en-US" sz="2400" dirty="0" smtClean="0"/>
          </a:p>
          <a:p>
            <a:pPr lvl="1"/>
            <a:r>
              <a:rPr lang="en-US" sz="2400" dirty="0" smtClean="0"/>
              <a:t>5</a:t>
            </a:r>
            <a:r>
              <a:rPr lang="en-US" sz="2400" dirty="0"/>
              <a:t>. Not a wide-scale movement; popular among certain groups of intellectuals </a:t>
            </a:r>
          </a:p>
        </p:txBody>
      </p:sp>
    </p:spTree>
    <p:extLst>
      <p:ext uri="{BB962C8B-B14F-4D97-AF65-F5344CB8AC3E}">
        <p14:creationId xmlns:p14="http://schemas.microsoft.com/office/powerpoint/2010/main" val="17539599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912443"/>
          </a:xfrm>
        </p:spPr>
        <p:txBody>
          <a:bodyPr/>
          <a:lstStyle/>
          <a:p>
            <a:r>
              <a:rPr lang="en-US" dirty="0"/>
              <a:t>Group Essential Question Poster</a:t>
            </a:r>
            <a:endParaRPr lang="en-US" dirty="0"/>
          </a:p>
        </p:txBody>
      </p:sp>
      <p:sp>
        <p:nvSpPr>
          <p:cNvPr id="3" name="Content Placeholder 2"/>
          <p:cNvSpPr>
            <a:spLocks noGrp="1"/>
          </p:cNvSpPr>
          <p:nvPr>
            <p:ph idx="1"/>
          </p:nvPr>
        </p:nvSpPr>
        <p:spPr>
          <a:xfrm>
            <a:off x="646111" y="1687718"/>
            <a:ext cx="11086543" cy="5266874"/>
          </a:xfrm>
        </p:spPr>
        <p:txBody>
          <a:bodyPr>
            <a:normAutofit/>
          </a:bodyPr>
          <a:lstStyle/>
          <a:p>
            <a:r>
              <a:rPr lang="en-US" sz="1800" dirty="0" smtClean="0"/>
              <a:t>As a group divide and assign the following responsibilities:</a:t>
            </a:r>
          </a:p>
          <a:p>
            <a:pPr lvl="1"/>
            <a:r>
              <a:rPr lang="en-US" dirty="0"/>
              <a:t>R</a:t>
            </a:r>
            <a:r>
              <a:rPr lang="en-US" dirty="0" smtClean="0"/>
              <a:t>ead and analyze the following documents with the HIPP analysis tool.</a:t>
            </a:r>
          </a:p>
          <a:p>
            <a:pPr lvl="2"/>
            <a:r>
              <a:rPr lang="en-US" sz="1800" b="1" dirty="0" smtClean="0"/>
              <a:t>Document </a:t>
            </a:r>
            <a:r>
              <a:rPr lang="en-US" sz="1800" b="1" dirty="0" smtClean="0"/>
              <a:t>A-John Locke, Second Treatise of Government</a:t>
            </a:r>
          </a:p>
          <a:p>
            <a:pPr lvl="2"/>
            <a:r>
              <a:rPr lang="en-US" sz="1800" b="1" dirty="0" smtClean="0"/>
              <a:t>Document B-John Peter Zenger on “Suspicion of Arbitrary Power”</a:t>
            </a:r>
            <a:endParaRPr lang="en-US" sz="1800" b="1" dirty="0" smtClean="0"/>
          </a:p>
          <a:p>
            <a:pPr lvl="2"/>
            <a:r>
              <a:rPr lang="en-US" sz="1800" b="1" dirty="0" smtClean="0"/>
              <a:t>Document </a:t>
            </a:r>
            <a:r>
              <a:rPr lang="en-US" sz="1800" b="1" dirty="0"/>
              <a:t>C</a:t>
            </a:r>
            <a:r>
              <a:rPr lang="en-US" sz="1800" b="1" dirty="0" smtClean="0"/>
              <a:t>-Benjamin </a:t>
            </a:r>
            <a:r>
              <a:rPr lang="en-US" sz="1800" b="1" dirty="0" smtClean="0"/>
              <a:t>Franklin </a:t>
            </a:r>
            <a:r>
              <a:rPr lang="en-US" sz="1800" b="1" i="1" dirty="0" smtClean="0"/>
              <a:t>Autobiography</a:t>
            </a:r>
            <a:r>
              <a:rPr lang="en-US" sz="1800" b="1" dirty="0" smtClean="0"/>
              <a:t>, “</a:t>
            </a:r>
            <a:r>
              <a:rPr lang="en-US" sz="1800" b="1" dirty="0" smtClean="0"/>
              <a:t>on the Junto”</a:t>
            </a:r>
            <a:endParaRPr lang="en-US" sz="1800" b="1" dirty="0" smtClean="0"/>
          </a:p>
          <a:p>
            <a:pPr lvl="1"/>
            <a:r>
              <a:rPr lang="en-US" dirty="0" smtClean="0"/>
              <a:t>Use your understanding of the Enlightenment based upon your reading, these documents and the Power Point presentation to answer the following question:  </a:t>
            </a:r>
            <a:r>
              <a:rPr lang="en-US" b="1" i="1" dirty="0"/>
              <a:t>To what extent had the American colonies developed self-rule and a democratic society by 1754</a:t>
            </a:r>
            <a:r>
              <a:rPr lang="en-US" b="1" i="1" dirty="0" smtClean="0"/>
              <a:t>?</a:t>
            </a:r>
          </a:p>
          <a:p>
            <a:pPr lvl="1"/>
            <a:r>
              <a:rPr lang="en-US" dirty="0" smtClean="0"/>
              <a:t>Use your understanding of the Colonial Era to think of other events, topics, people, etc. that would support an answer to this question.  Make a list of this specific factual information making a brief statement as to how and why the SFI answers the question.</a:t>
            </a:r>
          </a:p>
          <a:p>
            <a:pPr lvl="1"/>
            <a:r>
              <a:rPr lang="en-US" dirty="0" smtClean="0"/>
              <a:t>Place all information on a poster to be displayed using the paper provided.</a:t>
            </a:r>
            <a:endParaRPr lang="en-US" dirty="0"/>
          </a:p>
          <a:p>
            <a:pPr lvl="1"/>
            <a:endParaRPr lang="en-US" dirty="0" smtClean="0"/>
          </a:p>
          <a:p>
            <a:pPr lvl="1"/>
            <a:endParaRPr lang="en-US" dirty="0" smtClean="0"/>
          </a:p>
        </p:txBody>
      </p:sp>
    </p:spTree>
    <p:extLst>
      <p:ext uri="{BB962C8B-B14F-4D97-AF65-F5344CB8AC3E}">
        <p14:creationId xmlns:p14="http://schemas.microsoft.com/office/powerpoint/2010/main" val="2872158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1000"/>
                                        <p:tgtEl>
                                          <p:spTgt spid="3">
                                            <p:txEl>
                                              <p:pRg st="6" end="6"/>
                                            </p:txEl>
                                          </p:spTgt>
                                        </p:tgtEl>
                                      </p:cBhvr>
                                    </p:animEffect>
                                    <p:anim calcmode="lin" valueType="num">
                                      <p:cBhvr>
                                        <p:cTn id="4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fade">
                                      <p:cBhvr>
                                        <p:cTn id="44" dur="1000"/>
                                        <p:tgtEl>
                                          <p:spTgt spid="3">
                                            <p:txEl>
                                              <p:pRg st="7" end="7"/>
                                            </p:txEl>
                                          </p:spTgt>
                                        </p:tgtEl>
                                      </p:cBhvr>
                                    </p:animEffect>
                                    <p:anim calcmode="lin" valueType="num">
                                      <p:cBhvr>
                                        <p:cTn id="4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Bibliography</a:t>
            </a:r>
            <a:endParaRPr lang="en-US" dirty="0"/>
          </a:p>
        </p:txBody>
      </p:sp>
      <p:sp>
        <p:nvSpPr>
          <p:cNvPr id="3" name="Content Placeholder 2"/>
          <p:cNvSpPr>
            <a:spLocks noGrp="1"/>
          </p:cNvSpPr>
          <p:nvPr>
            <p:ph idx="1"/>
          </p:nvPr>
        </p:nvSpPr>
        <p:spPr>
          <a:xfrm>
            <a:off x="646111" y="1316183"/>
            <a:ext cx="9403742" cy="5043054"/>
          </a:xfrm>
        </p:spPr>
        <p:txBody>
          <a:bodyPr>
            <a:normAutofit fontScale="77500" lnSpcReduction="20000"/>
          </a:bodyPr>
          <a:lstStyle/>
          <a:p>
            <a:r>
              <a:rPr lang="en-US" dirty="0" smtClean="0"/>
              <a:t>College </a:t>
            </a:r>
            <a:r>
              <a:rPr lang="en-US" dirty="0"/>
              <a:t>Board, AP United States History Course and Exam Description (Including the Curriculum Framework), 2014: History, New York: College Board, </a:t>
            </a:r>
            <a:r>
              <a:rPr lang="en-US" dirty="0" smtClean="0"/>
              <a:t>2014</a:t>
            </a:r>
          </a:p>
          <a:p>
            <a:r>
              <a:rPr lang="en-US" dirty="0" err="1" smtClean="0"/>
              <a:t>Bailyn</a:t>
            </a:r>
            <a:r>
              <a:rPr lang="en-US" dirty="0"/>
              <a:t>, Bernard, The Origins of American Politics, New York: Vintage Books, 1968 _____________, The Ideological Origins of the American Revolution, Cambridge, Massachusetts: </a:t>
            </a:r>
            <a:r>
              <a:rPr lang="en-US" dirty="0" err="1"/>
              <a:t>Belknep</a:t>
            </a:r>
            <a:r>
              <a:rPr lang="en-US" dirty="0"/>
              <a:t>, 1967 </a:t>
            </a:r>
            <a:endParaRPr lang="en-US" dirty="0" smtClean="0"/>
          </a:p>
          <a:p>
            <a:r>
              <a:rPr lang="en-US" dirty="0" smtClean="0"/>
              <a:t>Brinkley</a:t>
            </a:r>
            <a:r>
              <a:rPr lang="en-US" dirty="0"/>
              <a:t>, Alan, Williams, T. Harry, and Current, Richard N., American History, 14th Edition, New York: McGraw-Hill, 2012 </a:t>
            </a:r>
            <a:endParaRPr lang="en-US" dirty="0" smtClean="0"/>
          </a:p>
          <a:p>
            <a:r>
              <a:rPr lang="en-US" dirty="0" smtClean="0"/>
              <a:t>Cook</a:t>
            </a:r>
            <a:r>
              <a:rPr lang="en-US" dirty="0"/>
              <a:t>, Don, The Long Fuse: How England Lost the American Colonies, 1760-1785, New York: Atlantic Monthly Press 1995 </a:t>
            </a:r>
            <a:endParaRPr lang="en-US" dirty="0" smtClean="0"/>
          </a:p>
          <a:p>
            <a:r>
              <a:rPr lang="en-US" dirty="0" err="1" smtClean="0"/>
              <a:t>Foner</a:t>
            </a:r>
            <a:r>
              <a:rPr lang="en-US" dirty="0"/>
              <a:t>, Eric &amp; </a:t>
            </a:r>
            <a:r>
              <a:rPr lang="en-US" dirty="0" err="1"/>
              <a:t>Garraty</a:t>
            </a:r>
            <a:r>
              <a:rPr lang="en-US" dirty="0"/>
              <a:t>, John A. editors: The Reader’s Companion to American History, Boston: Houghton Mifflin Company, 1991 </a:t>
            </a:r>
            <a:endParaRPr lang="en-US" dirty="0" smtClean="0"/>
          </a:p>
          <a:p>
            <a:r>
              <a:rPr lang="en-US" dirty="0" smtClean="0"/>
              <a:t>Hofstadter</a:t>
            </a:r>
            <a:r>
              <a:rPr lang="en-US" dirty="0"/>
              <a:t>, Richard, America at 1750: A Social Portrait, New York: Vintage Books, </a:t>
            </a:r>
            <a:r>
              <a:rPr lang="en-US" dirty="0" smtClean="0"/>
              <a:t>1971</a:t>
            </a:r>
          </a:p>
          <a:p>
            <a:r>
              <a:rPr lang="en-US" dirty="0" smtClean="0"/>
              <a:t>Kennedy</a:t>
            </a:r>
            <a:r>
              <a:rPr lang="en-US" dirty="0"/>
              <a:t>, David M., Cohen, Lizabeth, Bailey, Thomas A., The American Pageant (AP Edition), 13th edition, Boston: Houghton Mifflin 2006 </a:t>
            </a:r>
            <a:endParaRPr lang="en-US" dirty="0" smtClean="0"/>
          </a:p>
          <a:p>
            <a:r>
              <a:rPr lang="en-US" dirty="0" smtClean="0"/>
              <a:t>Murrin</a:t>
            </a:r>
            <a:r>
              <a:rPr lang="en-US" dirty="0"/>
              <a:t>, John, et al., Liberty Equality and Power: A History of the American People, Ft. Worth: Harcourt Brace 1999 </a:t>
            </a:r>
            <a:endParaRPr lang="en-US" dirty="0" smtClean="0"/>
          </a:p>
          <a:p>
            <a:r>
              <a:rPr lang="en-US" dirty="0" smtClean="0"/>
              <a:t>Nash</a:t>
            </a:r>
            <a:r>
              <a:rPr lang="en-US" dirty="0"/>
              <a:t>, Gary : American Odyssey, Lake Forest, Illinois: Glencoe, 1992 Wikipedia Commons, maps of the Triangular Trade</a:t>
            </a:r>
          </a:p>
        </p:txBody>
      </p:sp>
    </p:spTree>
    <p:extLst>
      <p:ext uri="{BB962C8B-B14F-4D97-AF65-F5344CB8AC3E}">
        <p14:creationId xmlns:p14="http://schemas.microsoft.com/office/powerpoint/2010/main" val="39831496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American Colonial Society in the 18</a:t>
            </a:r>
            <a:r>
              <a:rPr lang="en-US" baseline="30000" dirty="0"/>
              <a:t>th</a:t>
            </a:r>
            <a:r>
              <a:rPr lang="en-US" dirty="0"/>
              <a:t> Century</a:t>
            </a:r>
          </a:p>
        </p:txBody>
      </p:sp>
      <p:sp>
        <p:nvSpPr>
          <p:cNvPr id="3" name="Subtitle 2"/>
          <p:cNvSpPr>
            <a:spLocks noGrp="1"/>
          </p:cNvSpPr>
          <p:nvPr>
            <p:ph type="subTitle" idx="1"/>
          </p:nvPr>
        </p:nvSpPr>
        <p:spPr>
          <a:xfrm>
            <a:off x="1432046" y="5054471"/>
            <a:ext cx="8825658" cy="861420"/>
          </a:xfrm>
        </p:spPr>
        <p:txBody>
          <a:bodyPr/>
          <a:lstStyle/>
          <a:p>
            <a:r>
              <a:rPr lang="en-US" dirty="0" smtClean="0"/>
              <a:t>The </a:t>
            </a:r>
            <a:r>
              <a:rPr lang="en-US" dirty="0" smtClean="0"/>
              <a:t>Enlightenment</a:t>
            </a:r>
            <a:endParaRPr lang="en-US" dirty="0"/>
          </a:p>
        </p:txBody>
      </p:sp>
    </p:spTree>
    <p:extLst>
      <p:ext uri="{BB962C8B-B14F-4D97-AF65-F5344CB8AC3E}">
        <p14:creationId xmlns:p14="http://schemas.microsoft.com/office/powerpoint/2010/main" val="37612487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783" y="452718"/>
            <a:ext cx="10654892" cy="1400530"/>
          </a:xfrm>
        </p:spPr>
        <p:txBody>
          <a:bodyPr/>
          <a:lstStyle/>
          <a:p>
            <a:r>
              <a:rPr lang="en-US" sz="2000" dirty="0" smtClean="0"/>
              <a:t>Key Concept 2.2 </a:t>
            </a:r>
            <a:r>
              <a:rPr lang="en-US" sz="2000" b="1" dirty="0"/>
              <a:t>The British colonies participated in political, social, cultural, and economic exchanges with Great Britain that encouraged both stronger bonds with Britain and resistance to Britain’s control.</a:t>
            </a:r>
            <a:r>
              <a:rPr lang="en-US" sz="2000" dirty="0"/>
              <a:t/>
            </a:r>
            <a:br>
              <a:rPr lang="en-US" sz="2000" dirty="0"/>
            </a:br>
            <a:endParaRPr lang="en-US" sz="2000" dirty="0"/>
          </a:p>
        </p:txBody>
      </p:sp>
      <p:sp>
        <p:nvSpPr>
          <p:cNvPr id="3" name="Content Placeholder 2"/>
          <p:cNvSpPr>
            <a:spLocks noGrp="1"/>
          </p:cNvSpPr>
          <p:nvPr>
            <p:ph idx="1"/>
          </p:nvPr>
        </p:nvSpPr>
        <p:spPr>
          <a:xfrm>
            <a:off x="858982" y="2052918"/>
            <a:ext cx="9190871" cy="4195481"/>
          </a:xfrm>
        </p:spPr>
        <p:txBody>
          <a:bodyPr/>
          <a:lstStyle/>
          <a:p>
            <a:r>
              <a:rPr lang="en-US" i="1" dirty="0"/>
              <a:t>I.  Transatlantic commercial, religious, philosophical, and political exchanges led residents of the British colonies to evolve in their political and cultural attitudes as they became increasingly tied to Britain and one another.</a:t>
            </a:r>
            <a:endParaRPr lang="en-US" dirty="0"/>
          </a:p>
          <a:p>
            <a:pPr lvl="1"/>
            <a:r>
              <a:rPr lang="en-US" dirty="0" smtClean="0"/>
              <a:t>D.  Colonists</a:t>
            </a:r>
            <a:r>
              <a:rPr lang="en-US" dirty="0"/>
              <a:t>’ resistance to imperial control drew on local experiences of self-government, evolving ideas of liberty, the political thought of the Enlightenment, greater religious independence and diversity, and an ideology critical of perceived corruption in the imperial system.</a:t>
            </a:r>
          </a:p>
          <a:p>
            <a:endParaRPr lang="en-US" dirty="0"/>
          </a:p>
        </p:txBody>
      </p:sp>
    </p:spTree>
    <p:extLst>
      <p:ext uri="{BB962C8B-B14F-4D97-AF65-F5344CB8AC3E}">
        <p14:creationId xmlns:p14="http://schemas.microsoft.com/office/powerpoint/2010/main" val="30714989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Essential Question:</a:t>
            </a:r>
            <a:endParaRPr lang="en-US" dirty="0"/>
          </a:p>
        </p:txBody>
      </p:sp>
      <p:sp>
        <p:nvSpPr>
          <p:cNvPr id="3" name="Content Placeholder 2"/>
          <p:cNvSpPr>
            <a:spLocks noGrp="1"/>
          </p:cNvSpPr>
          <p:nvPr>
            <p:ph idx="1"/>
          </p:nvPr>
        </p:nvSpPr>
        <p:spPr>
          <a:xfrm>
            <a:off x="476518" y="1853248"/>
            <a:ext cx="9573335" cy="4395151"/>
          </a:xfrm>
        </p:spPr>
        <p:txBody>
          <a:bodyPr/>
          <a:lstStyle/>
          <a:p>
            <a:r>
              <a:rPr lang="en-US" sz="2400" b="1" i="1" dirty="0"/>
              <a:t>To what extent had the American colonies developed self-rule and a democratic society by 1754?</a:t>
            </a:r>
          </a:p>
          <a:p>
            <a:endParaRPr lang="en-US" dirty="0"/>
          </a:p>
        </p:txBody>
      </p:sp>
    </p:spTree>
    <p:extLst>
      <p:ext uri="{BB962C8B-B14F-4D97-AF65-F5344CB8AC3E}">
        <p14:creationId xmlns:p14="http://schemas.microsoft.com/office/powerpoint/2010/main" val="20220841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1" name="Rectangle 1"/>
          <p:cNvSpPr>
            <a:spLocks noGrp="1" noChangeArrowheads="1"/>
          </p:cNvSpPr>
          <p:nvPr>
            <p:ph type="title"/>
          </p:nvPr>
        </p:nvSpPr>
        <p:spPr>
          <a:ln/>
        </p:spPr>
        <p:txBody>
          <a:bodyPr/>
          <a:lstStyle/>
          <a:p>
            <a:r>
              <a:rPr lang="en-US" sz="4148" dirty="0">
                <a:solidFill>
                  <a:schemeClr val="tx1"/>
                </a:solidFill>
              </a:rPr>
              <a:t>What was the Enlightenment?</a:t>
            </a:r>
          </a:p>
        </p:txBody>
      </p:sp>
      <p:sp>
        <p:nvSpPr>
          <p:cNvPr id="15362" name="Rectangle 2"/>
          <p:cNvSpPr>
            <a:spLocks noGrp="1" noChangeArrowheads="1"/>
          </p:cNvSpPr>
          <p:nvPr>
            <p:ph type="body" idx="1"/>
          </p:nvPr>
        </p:nvSpPr>
        <p:spPr>
          <a:xfrm>
            <a:off x="539646" y="1437928"/>
            <a:ext cx="10822898" cy="4680520"/>
          </a:xfrm>
          <a:ln/>
        </p:spPr>
        <p:txBody>
          <a:bodyPr>
            <a:normAutofit/>
          </a:bodyPr>
          <a:lstStyle/>
          <a:p>
            <a:pPr>
              <a:spcBef>
                <a:spcPts val="0"/>
              </a:spcBef>
              <a:buNone/>
            </a:pPr>
            <a:endParaRPr lang="en-US" sz="2400" dirty="0"/>
          </a:p>
          <a:p>
            <a:pPr>
              <a:spcBef>
                <a:spcPts val="0"/>
              </a:spcBef>
              <a:buFont typeface="Wingdings" panose="05000000000000000000" pitchFamily="2" charset="2"/>
              <a:buChar char="Ø"/>
            </a:pPr>
            <a:r>
              <a:rPr lang="en-US" sz="2400" dirty="0"/>
              <a:t>The Enlightenment or “Age of Reason” was a cultural movement of intellectuals beginning in the late 17th and 18th century Europe emphasizing reason and individualism rather than tradition.</a:t>
            </a:r>
          </a:p>
          <a:p>
            <a:pPr>
              <a:spcBef>
                <a:spcPts val="0"/>
              </a:spcBef>
              <a:buFont typeface="Wingdings" panose="05000000000000000000" pitchFamily="2" charset="2"/>
              <a:buChar char="Ø"/>
            </a:pPr>
            <a:endParaRPr lang="en-US" sz="2400" dirty="0"/>
          </a:p>
          <a:p>
            <a:pPr>
              <a:spcBef>
                <a:spcPts val="0"/>
              </a:spcBef>
              <a:buFont typeface="Wingdings" panose="05000000000000000000" pitchFamily="2" charset="2"/>
              <a:buChar char="Ø"/>
            </a:pPr>
            <a:r>
              <a:rPr lang="en-US" sz="2400" dirty="0"/>
              <a:t>Its purpose was to reform society by challenging ideas grounded in tradition and faith, and advance knowledge through the scientific method. (belief that all problems could be solved by human reason)</a:t>
            </a:r>
          </a:p>
          <a:p>
            <a:pPr>
              <a:spcBef>
                <a:spcPts val="0"/>
              </a:spcBef>
              <a:buFont typeface="Wingdings" panose="05000000000000000000" pitchFamily="2" charset="2"/>
              <a:buChar char="Ø"/>
            </a:pPr>
            <a:endParaRPr lang="en-US" sz="2400" dirty="0"/>
          </a:p>
          <a:p>
            <a:pPr>
              <a:spcBef>
                <a:spcPts val="0"/>
              </a:spcBef>
              <a:buFont typeface="Wingdings" panose="05000000000000000000" pitchFamily="2" charset="2"/>
              <a:buChar char="Ø"/>
            </a:pPr>
            <a:r>
              <a:rPr lang="en-US" sz="2400" dirty="0"/>
              <a:t>It was characterized by dramatic revolutions in science, philosophy, society and politics</a:t>
            </a:r>
          </a:p>
        </p:txBody>
      </p:sp>
    </p:spTree>
    <p:extLst>
      <p:ext uri="{BB962C8B-B14F-4D97-AF65-F5344CB8AC3E}">
        <p14:creationId xmlns:p14="http://schemas.microsoft.com/office/powerpoint/2010/main" val="8781692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0463360" presetClass="entr" presetSubtype="60664784" fill="hold" grpId="0" nodeType="clickEffect">
                                  <p:stCondLst>
                                    <p:cond delay="0"/>
                                  </p:stCondLst>
                                  <p:childTnLst>
                                    <p:set>
                                      <p:cBhvr>
                                        <p:cTn id="6" dur="1" fill="hold">
                                          <p:stCondLst>
                                            <p:cond delay="499"/>
                                          </p:stCondLst>
                                        </p:cTn>
                                        <p:tgtEl>
                                          <p:spTgt spid="153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15362">
                                            <p:txEl>
                                              <p:pRg st="1" end="1"/>
                                            </p:txEl>
                                          </p:spTgt>
                                        </p:tgtEl>
                                        <p:attrNameLst>
                                          <p:attrName>style.visibility</p:attrName>
                                        </p:attrNameLst>
                                      </p:cBhvr>
                                      <p:to>
                                        <p:strVal val="visible"/>
                                      </p:to>
                                    </p:set>
                                    <p:animEffect transition="in" filter="barn(inVertical)">
                                      <p:cBhvr>
                                        <p:cTn id="11" dur="500"/>
                                        <p:tgtEl>
                                          <p:spTgt spid="15362">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15362">
                                            <p:txEl>
                                              <p:pRg st="3" end="3"/>
                                            </p:txEl>
                                          </p:spTgt>
                                        </p:tgtEl>
                                        <p:attrNameLst>
                                          <p:attrName>style.visibility</p:attrName>
                                        </p:attrNameLst>
                                      </p:cBhvr>
                                      <p:to>
                                        <p:strVal val="visible"/>
                                      </p:to>
                                    </p:set>
                                    <p:animEffect transition="in" filter="barn(inVertical)">
                                      <p:cBhvr>
                                        <p:cTn id="16" dur="500"/>
                                        <p:tgtEl>
                                          <p:spTgt spid="15362">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5362">
                                            <p:txEl>
                                              <p:pRg st="5" end="5"/>
                                            </p:txEl>
                                          </p:spTgt>
                                        </p:tgtEl>
                                        <p:attrNameLst>
                                          <p:attrName>style.visibility</p:attrName>
                                        </p:attrNameLst>
                                      </p:cBhvr>
                                      <p:to>
                                        <p:strVal val="visible"/>
                                      </p:to>
                                    </p:set>
                                    <p:animEffect transition="in" filter="barn(inVertical)">
                                      <p:cBhvr>
                                        <p:cTn id="21" dur="500"/>
                                        <p:tgtEl>
                                          <p:spTgt spid="1536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1" name="Rectangle 1"/>
          <p:cNvSpPr>
            <a:spLocks noGrp="1" noChangeArrowheads="1"/>
          </p:cNvSpPr>
          <p:nvPr>
            <p:ph type="title"/>
          </p:nvPr>
        </p:nvSpPr>
        <p:spPr>
          <a:ln/>
        </p:spPr>
        <p:txBody>
          <a:bodyPr/>
          <a:lstStyle/>
          <a:p>
            <a:r>
              <a:rPr lang="en-US" sz="4148" dirty="0">
                <a:solidFill>
                  <a:schemeClr val="tx1"/>
                </a:solidFill>
              </a:rPr>
              <a:t>Enlightened Scientists</a:t>
            </a:r>
          </a:p>
        </p:txBody>
      </p:sp>
      <p:sp>
        <p:nvSpPr>
          <p:cNvPr id="15362" name="Rectangle 2"/>
          <p:cNvSpPr>
            <a:spLocks noGrp="1" noChangeArrowheads="1"/>
          </p:cNvSpPr>
          <p:nvPr>
            <p:ph type="body" idx="1"/>
          </p:nvPr>
        </p:nvSpPr>
        <p:spPr>
          <a:xfrm>
            <a:off x="318656" y="1875234"/>
            <a:ext cx="5616612" cy="4602224"/>
          </a:xfrm>
          <a:ln/>
        </p:spPr>
        <p:txBody>
          <a:bodyPr>
            <a:normAutofit fontScale="85000" lnSpcReduction="20000"/>
          </a:bodyPr>
          <a:lstStyle/>
          <a:p>
            <a:pPr>
              <a:spcBef>
                <a:spcPts val="0"/>
              </a:spcBef>
              <a:buFont typeface="Wingdings" panose="05000000000000000000" pitchFamily="2" charset="2"/>
              <a:buChar char="Ø"/>
            </a:pPr>
            <a:r>
              <a:rPr lang="en-US" sz="2250" b="1" dirty="0"/>
              <a:t>Sir Isaac Newton </a:t>
            </a:r>
            <a:r>
              <a:rPr lang="en-US" sz="2250" dirty="0"/>
              <a:t>(1642-1727) English scientist formulated the laws of motion and universal gravitation that dominated scientists' view of the physical universe for the next three centuries. </a:t>
            </a:r>
            <a:endParaRPr lang="en-US" sz="2250" dirty="0" smtClean="0"/>
          </a:p>
          <a:p>
            <a:pPr>
              <a:spcBef>
                <a:spcPts val="0"/>
              </a:spcBef>
              <a:buFont typeface="Wingdings" panose="05000000000000000000" pitchFamily="2" charset="2"/>
              <a:buChar char="Ø"/>
            </a:pPr>
            <a:endParaRPr lang="en-US" sz="2250" dirty="0"/>
          </a:p>
          <a:p>
            <a:pPr>
              <a:spcBef>
                <a:spcPts val="0"/>
              </a:spcBef>
              <a:buFont typeface="Wingdings" panose="05000000000000000000" pitchFamily="2" charset="2"/>
              <a:buChar char="Ø"/>
            </a:pPr>
            <a:r>
              <a:rPr lang="en-US" sz="2250" dirty="0"/>
              <a:t>He also demonstrated that the motion of objects on the Earth and that of celestial bodies could be described by the same </a:t>
            </a:r>
            <a:r>
              <a:rPr lang="en-US" sz="2250" dirty="0" smtClean="0"/>
              <a:t>principles</a:t>
            </a:r>
          </a:p>
          <a:p>
            <a:pPr marL="0" indent="0">
              <a:spcBef>
                <a:spcPts val="0"/>
              </a:spcBef>
              <a:buNone/>
            </a:pPr>
            <a:endParaRPr lang="en-US" sz="2250" dirty="0" smtClean="0"/>
          </a:p>
          <a:p>
            <a:pPr>
              <a:spcBef>
                <a:spcPts val="0"/>
              </a:spcBef>
              <a:buFont typeface="Wingdings" panose="05000000000000000000" pitchFamily="2" charset="2"/>
              <a:buChar char="Ø"/>
            </a:pPr>
            <a:r>
              <a:rPr lang="en-US" sz="2400" b="1" dirty="0"/>
              <a:t>Galileo </a:t>
            </a:r>
            <a:r>
              <a:rPr lang="en-US" sz="2400" dirty="0"/>
              <a:t>(1564-1642) Italian astronomer and first to believe in </a:t>
            </a:r>
            <a:r>
              <a:rPr lang="en-US" sz="2400" b="1" dirty="0" err="1"/>
              <a:t>heliocentricism</a:t>
            </a:r>
            <a:r>
              <a:rPr lang="en-US" sz="2400" dirty="0"/>
              <a:t>--the astronomical model in which the Earth and planets revolve around a relatively stationary Sun at the center of the Solar System. </a:t>
            </a:r>
          </a:p>
          <a:p>
            <a:pPr>
              <a:spcBef>
                <a:spcPts val="0"/>
              </a:spcBef>
              <a:buFont typeface="Wingdings" panose="05000000000000000000" pitchFamily="2" charset="2"/>
              <a:buChar char="Ø"/>
            </a:pPr>
            <a:endParaRPr lang="en-US" sz="2250" dirty="0"/>
          </a:p>
          <a:p>
            <a:pPr>
              <a:spcBef>
                <a:spcPts val="0"/>
              </a:spcBef>
              <a:buBlip>
                <a:blip r:embed="rId2"/>
              </a:buBlip>
            </a:pPr>
            <a:endParaRPr lang="en-US" dirty="0"/>
          </a:p>
        </p:txBody>
      </p:sp>
      <p:pic>
        <p:nvPicPr>
          <p:cNvPr id="2" name="Picture 1"/>
          <p:cNvPicPr>
            <a:picLocks noChangeAspect="1"/>
          </p:cNvPicPr>
          <p:nvPr/>
        </p:nvPicPr>
        <p:blipFill>
          <a:blip r:embed="rId3"/>
          <a:stretch>
            <a:fillRect/>
          </a:stretch>
        </p:blipFill>
        <p:spPr>
          <a:xfrm>
            <a:off x="6623771" y="280146"/>
            <a:ext cx="2731434" cy="3751527"/>
          </a:xfrm>
          <a:prstGeom prst="rect">
            <a:avLst/>
          </a:prstGeom>
        </p:spPr>
      </p:pic>
      <p:pic>
        <p:nvPicPr>
          <p:cNvPr id="3" name="Picture 2"/>
          <p:cNvPicPr>
            <a:picLocks noChangeAspect="1"/>
          </p:cNvPicPr>
          <p:nvPr/>
        </p:nvPicPr>
        <p:blipFill>
          <a:blip r:embed="rId4"/>
          <a:stretch>
            <a:fillRect/>
          </a:stretch>
        </p:blipFill>
        <p:spPr>
          <a:xfrm>
            <a:off x="8349878" y="3089798"/>
            <a:ext cx="3387660" cy="3387660"/>
          </a:xfrm>
          <a:prstGeom prst="rect">
            <a:avLst/>
          </a:prstGeom>
        </p:spPr>
      </p:pic>
    </p:spTree>
    <p:extLst>
      <p:ext uri="{BB962C8B-B14F-4D97-AF65-F5344CB8AC3E}">
        <p14:creationId xmlns:p14="http://schemas.microsoft.com/office/powerpoint/2010/main" val="27749262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0463360" presetClass="entr" presetSubtype="60664784" fill="hold" grpId="0" nodeType="clickEffect">
                                  <p:stCondLst>
                                    <p:cond delay="0"/>
                                  </p:stCondLst>
                                  <p:childTnLst>
                                    <p:set>
                                      <p:cBhvr>
                                        <p:cTn id="6" dur="1" fill="hold">
                                          <p:stCondLst>
                                            <p:cond delay="499"/>
                                          </p:stCondLst>
                                        </p:cTn>
                                        <p:tgtEl>
                                          <p:spTgt spid="153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15362">
                                            <p:txEl>
                                              <p:pRg st="0" end="0"/>
                                            </p:txEl>
                                          </p:spTgt>
                                        </p:tgtEl>
                                        <p:attrNameLst>
                                          <p:attrName>style.visibility</p:attrName>
                                        </p:attrNameLst>
                                      </p:cBhvr>
                                      <p:to>
                                        <p:strVal val="visible"/>
                                      </p:to>
                                    </p:set>
                                    <p:animEffect transition="in" filter="barn(inVertical)">
                                      <p:cBhvr>
                                        <p:cTn id="11" dur="500"/>
                                        <p:tgtEl>
                                          <p:spTgt spid="1536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15362">
                                            <p:txEl>
                                              <p:pRg st="2" end="2"/>
                                            </p:txEl>
                                          </p:spTgt>
                                        </p:tgtEl>
                                        <p:attrNameLst>
                                          <p:attrName>style.visibility</p:attrName>
                                        </p:attrNameLst>
                                      </p:cBhvr>
                                      <p:to>
                                        <p:strVal val="visible"/>
                                      </p:to>
                                    </p:set>
                                    <p:animEffect transition="in" filter="fade">
                                      <p:cBhvr>
                                        <p:cTn id="16" dur="1000"/>
                                        <p:tgtEl>
                                          <p:spTgt spid="15362">
                                            <p:txEl>
                                              <p:pRg st="2" end="2"/>
                                            </p:txEl>
                                          </p:spTgt>
                                        </p:tgtEl>
                                      </p:cBhvr>
                                    </p:animEffect>
                                    <p:anim calcmode="lin" valueType="num">
                                      <p:cBhvr>
                                        <p:cTn id="17" dur="1000" fill="hold"/>
                                        <p:tgtEl>
                                          <p:spTgt spid="15362">
                                            <p:txEl>
                                              <p:pRg st="2" end="2"/>
                                            </p:txEl>
                                          </p:spTgt>
                                        </p:tgtEl>
                                        <p:attrNameLst>
                                          <p:attrName>ppt_x</p:attrName>
                                        </p:attrNameLst>
                                      </p:cBhvr>
                                      <p:tavLst>
                                        <p:tav tm="0">
                                          <p:val>
                                            <p:strVal val="#ppt_x"/>
                                          </p:val>
                                        </p:tav>
                                        <p:tav tm="100000">
                                          <p:val>
                                            <p:strVal val="#ppt_x"/>
                                          </p:val>
                                        </p:tav>
                                      </p:tavLst>
                                    </p:anim>
                                    <p:anim calcmode="lin" valueType="num">
                                      <p:cBhvr>
                                        <p:cTn id="18" dur="1000" fill="hold"/>
                                        <p:tgtEl>
                                          <p:spTgt spid="1536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15362">
                                            <p:txEl>
                                              <p:pRg st="4" end="4"/>
                                            </p:txEl>
                                          </p:spTgt>
                                        </p:tgtEl>
                                        <p:attrNameLst>
                                          <p:attrName>style.visibility</p:attrName>
                                        </p:attrNameLst>
                                      </p:cBhvr>
                                      <p:to>
                                        <p:strVal val="visible"/>
                                      </p:to>
                                    </p:set>
                                    <p:animEffect transition="in" filter="fade">
                                      <p:cBhvr>
                                        <p:cTn id="23" dur="1000"/>
                                        <p:tgtEl>
                                          <p:spTgt spid="15362">
                                            <p:txEl>
                                              <p:pRg st="4" end="4"/>
                                            </p:txEl>
                                          </p:spTgt>
                                        </p:tgtEl>
                                      </p:cBhvr>
                                    </p:animEffect>
                                    <p:anim calcmode="lin" valueType="num">
                                      <p:cBhvr>
                                        <p:cTn id="24" dur="1000" fill="hold"/>
                                        <p:tgtEl>
                                          <p:spTgt spid="15362">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153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animBg="1"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5" name="Rectangle 1"/>
          <p:cNvSpPr>
            <a:spLocks noGrp="1" noChangeArrowheads="1"/>
          </p:cNvSpPr>
          <p:nvPr>
            <p:ph type="title"/>
          </p:nvPr>
        </p:nvSpPr>
        <p:spPr>
          <a:xfrm>
            <a:off x="387928" y="1"/>
            <a:ext cx="7368994" cy="1017984"/>
          </a:xfrm>
          <a:ln/>
        </p:spPr>
        <p:txBody>
          <a:bodyPr/>
          <a:lstStyle/>
          <a:p>
            <a:r>
              <a:rPr lang="en-US" sz="3797" dirty="0">
                <a:solidFill>
                  <a:schemeClr val="tx1"/>
                </a:solidFill>
              </a:rPr>
              <a:t>Enlightened Politicians</a:t>
            </a:r>
            <a:endParaRPr lang="en-US" sz="3656" dirty="0">
              <a:solidFill>
                <a:schemeClr val="tx1"/>
              </a:solidFill>
            </a:endParaRPr>
          </a:p>
        </p:txBody>
      </p:sp>
      <p:sp>
        <p:nvSpPr>
          <p:cNvPr id="16386" name="Rectangle 2"/>
          <p:cNvSpPr>
            <a:spLocks noGrp="1" noChangeArrowheads="1"/>
          </p:cNvSpPr>
          <p:nvPr>
            <p:ph type="body" sz="half" idx="2"/>
          </p:nvPr>
        </p:nvSpPr>
        <p:spPr>
          <a:xfrm>
            <a:off x="180109" y="1496291"/>
            <a:ext cx="5766307" cy="4792807"/>
          </a:xfrm>
          <a:ln/>
        </p:spPr>
        <p:txBody>
          <a:bodyPr>
            <a:normAutofit fontScale="92500" lnSpcReduction="10000"/>
          </a:bodyPr>
          <a:lstStyle/>
          <a:p>
            <a:pPr>
              <a:buFontTx/>
              <a:buBlip>
                <a:blip r:embed="rId2"/>
              </a:buBlip>
            </a:pPr>
            <a:endParaRPr lang="en-US" sz="1969" dirty="0"/>
          </a:p>
          <a:p>
            <a:pPr marL="342900" indent="-342900">
              <a:spcBef>
                <a:spcPts val="0"/>
              </a:spcBef>
              <a:buFont typeface="Wingdings" panose="05000000000000000000" pitchFamily="2" charset="2"/>
              <a:buChar char="Ø"/>
            </a:pPr>
            <a:r>
              <a:rPr lang="en-US" sz="1969" b="1" dirty="0"/>
              <a:t>John Locke-</a:t>
            </a:r>
            <a:r>
              <a:rPr lang="en-US" sz="1969" dirty="0"/>
              <a:t>-English philosopher (1632-1704</a:t>
            </a:r>
            <a:r>
              <a:rPr lang="en-US" sz="1969" dirty="0" smtClean="0"/>
              <a:t>)</a:t>
            </a:r>
          </a:p>
          <a:p>
            <a:pPr marL="342900" indent="-342900">
              <a:spcBef>
                <a:spcPts val="0"/>
              </a:spcBef>
              <a:buFont typeface="Wingdings" panose="05000000000000000000" pitchFamily="2" charset="2"/>
              <a:buChar char="Ø"/>
            </a:pPr>
            <a:r>
              <a:rPr lang="en-US" sz="2000" dirty="0"/>
              <a:t>argued </a:t>
            </a:r>
            <a:r>
              <a:rPr lang="en-US" sz="2000" dirty="0" smtClean="0"/>
              <a:t>that </a:t>
            </a:r>
            <a:r>
              <a:rPr lang="en-US" sz="2000" dirty="0"/>
              <a:t>knowledge was gained through accumulated </a:t>
            </a:r>
            <a:r>
              <a:rPr lang="en-US" sz="2000" dirty="0" smtClean="0"/>
              <a:t>experience (human reason) </a:t>
            </a:r>
            <a:r>
              <a:rPr lang="en-US" sz="2000" dirty="0"/>
              <a:t>rather than by accessing some sort of outside </a:t>
            </a:r>
            <a:r>
              <a:rPr lang="en-US" sz="2000" dirty="0" smtClean="0"/>
              <a:t>truth</a:t>
            </a:r>
            <a:r>
              <a:rPr lang="en-US" sz="2000" dirty="0"/>
              <a:t> </a:t>
            </a:r>
            <a:r>
              <a:rPr lang="en-US" sz="2000" dirty="0" smtClean="0"/>
              <a:t>(God)</a:t>
            </a:r>
            <a:endParaRPr lang="en-US" sz="1969" dirty="0"/>
          </a:p>
          <a:p>
            <a:pPr marL="342900" indent="-342900">
              <a:spcBef>
                <a:spcPts val="0"/>
              </a:spcBef>
              <a:buFont typeface="Wingdings" panose="05000000000000000000" pitchFamily="2" charset="2"/>
              <a:buChar char="Ø"/>
            </a:pPr>
            <a:r>
              <a:rPr lang="en-US" sz="1969" dirty="0"/>
              <a:t>Believed that sovereignty resides in the people</a:t>
            </a:r>
          </a:p>
          <a:p>
            <a:pPr marL="342900" indent="-342900">
              <a:spcBef>
                <a:spcPts val="0"/>
              </a:spcBef>
              <a:buFont typeface="Wingdings" panose="05000000000000000000" pitchFamily="2" charset="2"/>
              <a:buChar char="Ø"/>
            </a:pPr>
            <a:r>
              <a:rPr lang="en-US" sz="1969" dirty="0"/>
              <a:t>Believed that people have certain </a:t>
            </a:r>
            <a:r>
              <a:rPr lang="en-US" sz="1969" b="1" dirty="0"/>
              <a:t>natural rights </a:t>
            </a:r>
            <a:r>
              <a:rPr lang="en-US" sz="1969" dirty="0"/>
              <a:t>- rights that belong to every human being from birth</a:t>
            </a:r>
          </a:p>
          <a:p>
            <a:pPr marL="342900" indent="-342900">
              <a:spcBef>
                <a:spcPts val="0"/>
              </a:spcBef>
              <a:buFont typeface="Wingdings" panose="05000000000000000000" pitchFamily="2" charset="2"/>
              <a:buChar char="Ø"/>
            </a:pPr>
            <a:r>
              <a:rPr lang="en-US" sz="1969" dirty="0"/>
              <a:t>challenged the idea of divine right – which stated that monarchs got their authority to rule from God</a:t>
            </a:r>
          </a:p>
          <a:p>
            <a:pPr marL="342900" indent="-342900">
              <a:spcBef>
                <a:spcPts val="0"/>
              </a:spcBef>
              <a:buFont typeface="Wingdings" panose="05000000000000000000" pitchFamily="2" charset="2"/>
              <a:buChar char="Ø"/>
            </a:pPr>
            <a:r>
              <a:rPr lang="en-US" sz="1969" dirty="0"/>
              <a:t>His reasoning of a </a:t>
            </a:r>
            <a:r>
              <a:rPr lang="en-US" sz="1969" b="1" dirty="0"/>
              <a:t>social contract </a:t>
            </a:r>
            <a:r>
              <a:rPr lang="en-US" sz="1969" dirty="0"/>
              <a:t>between the government and its people led to the conclusion: if the government doesn’t protect the rights of the people, then the people have a right to overthrow the government</a:t>
            </a:r>
          </a:p>
        </p:txBody>
      </p:sp>
      <p:pic>
        <p:nvPicPr>
          <p:cNvPr id="2" name="Picture 1"/>
          <p:cNvPicPr>
            <a:picLocks noChangeAspect="1"/>
          </p:cNvPicPr>
          <p:nvPr/>
        </p:nvPicPr>
        <p:blipFill>
          <a:blip r:embed="rId3"/>
          <a:stretch>
            <a:fillRect/>
          </a:stretch>
        </p:blipFill>
        <p:spPr>
          <a:xfrm>
            <a:off x="5946416" y="1028700"/>
            <a:ext cx="5829300" cy="5829300"/>
          </a:xfrm>
          <a:prstGeom prst="rect">
            <a:avLst/>
          </a:prstGeom>
        </p:spPr>
      </p:pic>
    </p:spTree>
    <p:extLst>
      <p:ext uri="{BB962C8B-B14F-4D97-AF65-F5344CB8AC3E}">
        <p14:creationId xmlns:p14="http://schemas.microsoft.com/office/powerpoint/2010/main" val="9035467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6386">
                                            <p:txEl>
                                              <p:pRg st="1" end="1"/>
                                            </p:txEl>
                                          </p:spTgt>
                                        </p:tgtEl>
                                        <p:attrNameLst>
                                          <p:attrName>style.visibility</p:attrName>
                                        </p:attrNameLst>
                                      </p:cBhvr>
                                      <p:to>
                                        <p:strVal val="visible"/>
                                      </p:to>
                                    </p:set>
                                    <p:animEffect transition="in" filter="circle(in)">
                                      <p:cBhvr>
                                        <p:cTn id="7" dur="2000"/>
                                        <p:tgtEl>
                                          <p:spTgt spid="1638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6386">
                                            <p:txEl>
                                              <p:pRg st="2" end="2"/>
                                            </p:txEl>
                                          </p:spTgt>
                                        </p:tgtEl>
                                        <p:attrNameLst>
                                          <p:attrName>style.visibility</p:attrName>
                                        </p:attrNameLst>
                                      </p:cBhvr>
                                      <p:to>
                                        <p:strVal val="visible"/>
                                      </p:to>
                                    </p:set>
                                    <p:animEffect transition="in" filter="circle(in)">
                                      <p:cBhvr>
                                        <p:cTn id="12" dur="2000"/>
                                        <p:tgtEl>
                                          <p:spTgt spid="16386">
                                            <p:txEl>
                                              <p:pRg st="2" end="2"/>
                                            </p:txEl>
                                          </p:spTgt>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16386">
                                            <p:txEl>
                                              <p:pRg st="3" end="3"/>
                                            </p:txEl>
                                          </p:spTgt>
                                        </p:tgtEl>
                                        <p:attrNameLst>
                                          <p:attrName>style.visibility</p:attrName>
                                        </p:attrNameLst>
                                      </p:cBhvr>
                                      <p:to>
                                        <p:strVal val="visible"/>
                                      </p:to>
                                    </p:set>
                                    <p:animEffect transition="in" filter="circle(in)">
                                      <p:cBhvr>
                                        <p:cTn id="15" dur="2000"/>
                                        <p:tgtEl>
                                          <p:spTgt spid="16386">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6386">
                                            <p:txEl>
                                              <p:pRg st="4" end="4"/>
                                            </p:txEl>
                                          </p:spTgt>
                                        </p:tgtEl>
                                        <p:attrNameLst>
                                          <p:attrName>style.visibility</p:attrName>
                                        </p:attrNameLst>
                                      </p:cBhvr>
                                      <p:to>
                                        <p:strVal val="visible"/>
                                      </p:to>
                                    </p:set>
                                    <p:animEffect transition="in" filter="wipe(left)">
                                      <p:cBhvr>
                                        <p:cTn id="20" dur="500"/>
                                        <p:tgtEl>
                                          <p:spTgt spid="16386">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6386">
                                            <p:txEl>
                                              <p:pRg st="5" end="5"/>
                                            </p:txEl>
                                          </p:spTgt>
                                        </p:tgtEl>
                                        <p:attrNameLst>
                                          <p:attrName>style.visibility</p:attrName>
                                        </p:attrNameLst>
                                      </p:cBhvr>
                                      <p:to>
                                        <p:strVal val="visible"/>
                                      </p:to>
                                    </p:set>
                                    <p:animEffect transition="in" filter="wipe(left)">
                                      <p:cBhvr>
                                        <p:cTn id="25" dur="500"/>
                                        <p:tgtEl>
                                          <p:spTgt spid="16386">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6386">
                                            <p:txEl>
                                              <p:pRg st="6" end="6"/>
                                            </p:txEl>
                                          </p:spTgt>
                                        </p:tgtEl>
                                        <p:attrNameLst>
                                          <p:attrName>style.visibility</p:attrName>
                                        </p:attrNameLst>
                                      </p:cBhvr>
                                      <p:to>
                                        <p:strVal val="visible"/>
                                      </p:to>
                                    </p:set>
                                    <p:animEffect transition="in" filter="wipe(left)">
                                      <p:cBhvr>
                                        <p:cTn id="30" dur="500"/>
                                        <p:tgtEl>
                                          <p:spTgt spid="1638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build="p" bldLvl="5"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09" name="Rectangle 1"/>
          <p:cNvSpPr>
            <a:spLocks noGrp="1" noChangeArrowheads="1"/>
          </p:cNvSpPr>
          <p:nvPr>
            <p:ph type="title"/>
          </p:nvPr>
        </p:nvSpPr>
        <p:spPr>
          <a:ln/>
        </p:spPr>
        <p:txBody>
          <a:bodyPr/>
          <a:lstStyle/>
          <a:p>
            <a:r>
              <a:rPr lang="en-US" sz="3797" b="1" dirty="0">
                <a:solidFill>
                  <a:schemeClr val="tx1"/>
                </a:solidFill>
              </a:rPr>
              <a:t>Divine Right vs. Natural Rights</a:t>
            </a:r>
            <a:r>
              <a:rPr lang="en-US" sz="3797" dirty="0">
                <a:solidFill>
                  <a:schemeClr val="tx1"/>
                </a:solidFill>
              </a:rPr>
              <a:t/>
            </a:r>
            <a:br>
              <a:rPr lang="en-US" sz="3797" dirty="0">
                <a:solidFill>
                  <a:schemeClr val="tx1"/>
                </a:solidFill>
              </a:rPr>
            </a:br>
            <a:endParaRPr lang="en-US" sz="3586" dirty="0">
              <a:solidFill>
                <a:schemeClr val="tx1"/>
              </a:solidFill>
            </a:endParaRPr>
          </a:p>
        </p:txBody>
      </p:sp>
      <p:graphicFrame>
        <p:nvGraphicFramePr>
          <p:cNvPr id="17411" name="Group 3"/>
          <p:cNvGraphicFramePr>
            <a:graphicFrameLocks noGrp="1"/>
          </p:cNvGraphicFramePr>
          <p:nvPr/>
        </p:nvGraphicFramePr>
        <p:xfrm>
          <a:off x="2104431" y="2473524"/>
          <a:ext cx="8180711" cy="4199306"/>
        </p:xfrm>
        <a:graphic>
          <a:graphicData uri="http://schemas.openxmlformats.org/drawingml/2006/table">
            <a:tbl>
              <a:tblPr/>
              <a:tblGrid>
                <a:gridCol w="2726904"/>
                <a:gridCol w="2726903"/>
                <a:gridCol w="2726904"/>
              </a:tblGrid>
              <a:tr h="1362894">
                <a:tc>
                  <a:txBody>
                    <a:bodyPr/>
                    <a:lstStyle/>
                    <a:p>
                      <a:pPr marL="0" marR="0" lvl="0" indent="0" algn="ctr" defTabSz="914400" rtl="0" eaLnBrk="1" fontAlgn="base" latinLnBrk="0" hangingPunct="1">
                        <a:lnSpc>
                          <a:spcPct val="100000"/>
                        </a:lnSpc>
                        <a:spcBef>
                          <a:spcPct val="0"/>
                        </a:spcBef>
                        <a:spcAft>
                          <a:spcPct val="0"/>
                        </a:spcAft>
                        <a:buClrTx/>
                        <a:buSzPct val="93000"/>
                        <a:buFontTx/>
                        <a:buNone/>
                        <a:tabLst>
                          <a:tab pos="914400" algn="l"/>
                        </a:tabLst>
                      </a:pPr>
                      <a:r>
                        <a:rPr kumimoji="0" lang="en-US" sz="2300" b="1" i="0" u="none" strike="noStrike" cap="none" normalizeH="0" baseline="0" dirty="0" smtClean="0">
                          <a:ln>
                            <a:noFill/>
                          </a:ln>
                          <a:solidFill>
                            <a:schemeClr val="tx1"/>
                          </a:solidFill>
                          <a:effectLst/>
                          <a:latin typeface="Copperplate Light" charset="0"/>
                          <a:ea typeface="Copperplate Light" charset="0"/>
                          <a:cs typeface="Copperplate Light" charset="0"/>
                          <a:sym typeface="Copperplate Light" charset="0"/>
                        </a:rPr>
                        <a:t>Where does the right to govern come from?</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93000"/>
                        <a:buFontTx/>
                        <a:buNone/>
                        <a:tabLst>
                          <a:tab pos="914400" algn="l"/>
                        </a:tabLst>
                      </a:pPr>
                      <a:r>
                        <a:rPr kumimoji="0" lang="en-US" sz="2300" b="0" i="0" u="none" strike="noStrike" cap="none" normalizeH="0" baseline="0" smtClean="0">
                          <a:ln>
                            <a:noFill/>
                          </a:ln>
                          <a:solidFill>
                            <a:schemeClr val="tx1"/>
                          </a:solidFill>
                          <a:effectLst/>
                          <a:latin typeface="Copperplate Light" charset="0"/>
                          <a:ea typeface="Copperplate Light" charset="0"/>
                          <a:cs typeface="Copperplate Light" charset="0"/>
                          <a:sym typeface="Copperplate Light" charset="0"/>
                        </a:rPr>
                        <a:t>From God to the Ruler</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93000"/>
                        <a:buFontTx/>
                        <a:buNone/>
                        <a:tabLst>
                          <a:tab pos="914400" algn="l"/>
                        </a:tabLst>
                      </a:pPr>
                      <a:r>
                        <a:rPr kumimoji="0" lang="en-US" sz="2300" b="0" i="0" u="none" strike="noStrike" cap="none" normalizeH="0" baseline="0" smtClean="0">
                          <a:ln>
                            <a:noFill/>
                          </a:ln>
                          <a:solidFill>
                            <a:schemeClr val="tx1"/>
                          </a:solidFill>
                          <a:effectLst/>
                          <a:latin typeface="Copperplate Light" charset="0"/>
                          <a:ea typeface="Copperplate Light" charset="0"/>
                          <a:cs typeface="Copperplate Light" charset="0"/>
                          <a:sym typeface="Copperplate Light" charset="0"/>
                        </a:rPr>
                        <a:t>From the People</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1362894">
                <a:tc>
                  <a:txBody>
                    <a:bodyPr/>
                    <a:lstStyle/>
                    <a:p>
                      <a:pPr marL="0" marR="0" lvl="0" indent="0" algn="ctr" defTabSz="914400" rtl="0" eaLnBrk="1" fontAlgn="base" latinLnBrk="0" hangingPunct="1">
                        <a:lnSpc>
                          <a:spcPct val="100000"/>
                        </a:lnSpc>
                        <a:spcBef>
                          <a:spcPct val="0"/>
                        </a:spcBef>
                        <a:spcAft>
                          <a:spcPct val="0"/>
                        </a:spcAft>
                        <a:buClrTx/>
                        <a:buSzPct val="93000"/>
                        <a:buFontTx/>
                        <a:buNone/>
                        <a:tabLst>
                          <a:tab pos="914400" algn="l"/>
                        </a:tabLst>
                      </a:pPr>
                      <a:r>
                        <a:rPr kumimoji="0" lang="en-US" sz="2300" b="1" i="0" u="none" strike="noStrike" cap="none" normalizeH="0" baseline="0" dirty="0" smtClean="0">
                          <a:ln>
                            <a:noFill/>
                          </a:ln>
                          <a:solidFill>
                            <a:schemeClr val="tx1"/>
                          </a:solidFill>
                          <a:effectLst/>
                          <a:latin typeface="Copperplate Light" charset="0"/>
                          <a:ea typeface="Copperplate Light" charset="0"/>
                          <a:cs typeface="Copperplate Light" charset="0"/>
                          <a:sym typeface="Copperplate Light" charset="0"/>
                        </a:rPr>
                        <a:t>Where do people’s rights come from?</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93000"/>
                        <a:buFontTx/>
                        <a:buNone/>
                        <a:tabLst>
                          <a:tab pos="914400" algn="l"/>
                        </a:tabLst>
                      </a:pPr>
                      <a:r>
                        <a:rPr kumimoji="0" lang="en-US" sz="2300" b="0" i="0" u="none" strike="noStrike" cap="none" normalizeH="0" baseline="0" smtClean="0">
                          <a:ln>
                            <a:noFill/>
                          </a:ln>
                          <a:solidFill>
                            <a:schemeClr val="tx1"/>
                          </a:solidFill>
                          <a:effectLst/>
                          <a:latin typeface="Copperplate Light" charset="0"/>
                          <a:ea typeface="Copperplate Light" charset="0"/>
                          <a:cs typeface="Copperplate Light" charset="0"/>
                          <a:sym typeface="Copperplate Light" charset="0"/>
                        </a:rPr>
                        <a:t>From the Ruler</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93000"/>
                        <a:buFontTx/>
                        <a:buNone/>
                        <a:tabLst>
                          <a:tab pos="914400" algn="l"/>
                        </a:tabLst>
                      </a:pPr>
                      <a:r>
                        <a:rPr kumimoji="0" lang="en-US" sz="2300" b="0" i="0" u="none" strike="noStrike" cap="none" normalizeH="0" baseline="0" smtClean="0">
                          <a:ln>
                            <a:noFill/>
                          </a:ln>
                          <a:solidFill>
                            <a:schemeClr val="tx1"/>
                          </a:solidFill>
                          <a:effectLst/>
                          <a:latin typeface="Copperplate Light" charset="0"/>
                          <a:ea typeface="Copperplate Light" charset="0"/>
                          <a:cs typeface="Copperplate Light" charset="0"/>
                          <a:sym typeface="Copperplate Light" charset="0"/>
                        </a:rPr>
                        <a:t>From God to the People</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1443038">
                <a:tc>
                  <a:txBody>
                    <a:bodyPr/>
                    <a:lstStyle/>
                    <a:p>
                      <a:pPr marL="0" marR="0" lvl="0" indent="0" algn="ctr" defTabSz="914400" rtl="0" eaLnBrk="1" fontAlgn="base" latinLnBrk="0" hangingPunct="1">
                        <a:lnSpc>
                          <a:spcPct val="100000"/>
                        </a:lnSpc>
                        <a:spcBef>
                          <a:spcPct val="0"/>
                        </a:spcBef>
                        <a:spcAft>
                          <a:spcPct val="0"/>
                        </a:spcAft>
                        <a:buClrTx/>
                        <a:buSzPct val="93000"/>
                        <a:buFontTx/>
                        <a:buNone/>
                        <a:tabLst>
                          <a:tab pos="914400" algn="l"/>
                        </a:tabLst>
                      </a:pPr>
                      <a:r>
                        <a:rPr kumimoji="0" lang="en-US" sz="2300" b="1" i="0" u="none" strike="noStrike" cap="none" normalizeH="0" baseline="0" dirty="0" smtClean="0">
                          <a:ln>
                            <a:noFill/>
                          </a:ln>
                          <a:solidFill>
                            <a:schemeClr val="tx1"/>
                          </a:solidFill>
                          <a:effectLst/>
                          <a:latin typeface="Copperplate Light" charset="0"/>
                          <a:ea typeface="Copperplate Light" charset="0"/>
                          <a:cs typeface="Copperplate Light" charset="0"/>
                          <a:sym typeface="Copperplate Light" charset="0"/>
                        </a:rPr>
                        <a:t>What happens if a government violates people’s rights?</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93000"/>
                        <a:buFontTx/>
                        <a:buNone/>
                        <a:tabLst>
                          <a:tab pos="914400" algn="l"/>
                        </a:tabLst>
                      </a:pPr>
                      <a:r>
                        <a:rPr kumimoji="0" lang="en-US" sz="2300" b="0" i="0" u="none" strike="noStrike" cap="none" normalizeH="0" baseline="0" smtClean="0">
                          <a:ln>
                            <a:noFill/>
                          </a:ln>
                          <a:solidFill>
                            <a:schemeClr val="tx1"/>
                          </a:solidFill>
                          <a:effectLst/>
                          <a:latin typeface="Copperplate Light" charset="0"/>
                          <a:ea typeface="Copperplate Light" charset="0"/>
                          <a:cs typeface="Copperplate Light" charset="0"/>
                          <a:sym typeface="Copperplate Light" charset="0"/>
                        </a:rPr>
                        <a:t>People must obey ruler</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93000"/>
                        <a:buFontTx/>
                        <a:buNone/>
                        <a:tabLst>
                          <a:tab pos="914400" algn="l"/>
                        </a:tabLst>
                      </a:pPr>
                      <a:r>
                        <a:rPr kumimoji="0" lang="en-US" sz="2300" b="0" i="0" u="none" strike="noStrike" cap="none" normalizeH="0" baseline="0" smtClean="0">
                          <a:ln>
                            <a:noFill/>
                          </a:ln>
                          <a:solidFill>
                            <a:schemeClr val="tx1"/>
                          </a:solidFill>
                          <a:effectLst/>
                          <a:latin typeface="Copperplate Light" charset="0"/>
                          <a:ea typeface="Copperplate Light" charset="0"/>
                          <a:cs typeface="Copperplate Light" charset="0"/>
                          <a:sym typeface="Copperplate Light" charset="0"/>
                        </a:rPr>
                        <a:t>People can change their govt.</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pSp>
        <p:nvGrpSpPr>
          <p:cNvPr id="17447" name="Group 39"/>
          <p:cNvGrpSpPr>
            <a:grpSpLocks/>
          </p:cNvGrpSpPr>
          <p:nvPr/>
        </p:nvGrpSpPr>
        <p:grpSpPr bwMode="auto">
          <a:xfrm>
            <a:off x="5240983" y="1771427"/>
            <a:ext cx="4858866" cy="421928"/>
            <a:chOff x="2738" y="3"/>
            <a:chExt cx="4353" cy="378"/>
          </a:xfrm>
        </p:grpSpPr>
        <p:sp>
          <p:nvSpPr>
            <p:cNvPr id="17445" name="Rectangle 37"/>
            <p:cNvSpPr>
              <a:spLocks/>
            </p:cNvSpPr>
            <p:nvPr/>
          </p:nvSpPr>
          <p:spPr bwMode="auto">
            <a:xfrm>
              <a:off x="2738" y="3"/>
              <a:ext cx="1837" cy="378"/>
            </a:xfrm>
            <a:prstGeom prst="rect">
              <a:avLst/>
            </a:prstGeom>
            <a:noFill/>
            <a:ln w="12700" cap="flat">
              <a:noFill/>
              <a:miter lim="800000"/>
              <a:headEnd type="none" w="med" len="med"/>
              <a:tailEnd type="none" w="med" len="med"/>
            </a:ln>
          </p:spPr>
          <p:txBody>
            <a:bodyPr wrap="none" lIns="0" tIns="0" rIns="0" bIns="0" anchor="ctr">
              <a:spAutoFit/>
            </a:bodyPr>
            <a:lstStyle/>
            <a:p>
              <a:r>
                <a:rPr lang="en-US" sz="2742" b="1" dirty="0">
                  <a:ea typeface="Copperplate" charset="0"/>
                  <a:cs typeface="Copperplate" charset="0"/>
                </a:rPr>
                <a:t>Divine Right</a:t>
              </a:r>
            </a:p>
          </p:txBody>
        </p:sp>
        <p:sp>
          <p:nvSpPr>
            <p:cNvPr id="17446" name="Rectangle 38"/>
            <p:cNvSpPr>
              <a:spLocks/>
            </p:cNvSpPr>
            <p:nvPr/>
          </p:nvSpPr>
          <p:spPr bwMode="auto">
            <a:xfrm>
              <a:off x="5115" y="3"/>
              <a:ext cx="1976" cy="378"/>
            </a:xfrm>
            <a:prstGeom prst="rect">
              <a:avLst/>
            </a:prstGeom>
            <a:noFill/>
            <a:ln w="12700" cap="flat">
              <a:noFill/>
              <a:miter lim="800000"/>
              <a:headEnd type="none" w="med" len="med"/>
              <a:tailEnd type="none" w="med" len="med"/>
            </a:ln>
          </p:spPr>
          <p:txBody>
            <a:bodyPr wrap="none" lIns="0" tIns="0" rIns="0" bIns="0" anchor="ctr">
              <a:spAutoFit/>
            </a:bodyPr>
            <a:lstStyle/>
            <a:p>
              <a:r>
                <a:rPr lang="en-US" sz="2742" b="1" dirty="0">
                  <a:ea typeface="Copperplate" charset="0"/>
                  <a:cs typeface="Copperplate" charset="0"/>
                </a:rPr>
                <a:t>Natural Right</a:t>
              </a:r>
            </a:p>
          </p:txBody>
        </p:sp>
      </p:grpSp>
    </p:spTree>
    <p:extLst>
      <p:ext uri="{BB962C8B-B14F-4D97-AF65-F5344CB8AC3E}">
        <p14:creationId xmlns:p14="http://schemas.microsoft.com/office/powerpoint/2010/main" val="13659889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0464128" presetClass="entr" presetSubtype="60440784" fill="hold" nodeType="clickEffect">
                                  <p:stCondLst>
                                    <p:cond delay="0"/>
                                  </p:stCondLst>
                                  <p:childTnLst>
                                    <p:set>
                                      <p:cBhvr>
                                        <p:cTn id="6" dur="1" fill="hold">
                                          <p:stCondLst>
                                            <p:cond delay="499"/>
                                          </p:stCondLst>
                                        </p:cTn>
                                        <p:tgtEl>
                                          <p:spTgt spid="174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0464128" presetClass="entr" presetSubtype="63476520" fill="hold" nodeType="clickEffect">
                                  <p:stCondLst>
                                    <p:cond delay="0"/>
                                  </p:stCondLst>
                                  <p:childTnLst>
                                    <p:set>
                                      <p:cBhvr>
                                        <p:cTn id="10" dur="1" fill="hold">
                                          <p:stCondLst>
                                            <p:cond delay="499"/>
                                          </p:stCondLst>
                                        </p:cTn>
                                        <p:tgtEl>
                                          <p:spTgt spid="174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body" idx="1"/>
          </p:nvPr>
        </p:nvSpPr>
        <p:spPr>
          <a:xfrm>
            <a:off x="318656" y="1509116"/>
            <a:ext cx="5670190" cy="5348883"/>
          </a:xfrm>
          <a:ln/>
        </p:spPr>
        <p:txBody>
          <a:bodyPr>
            <a:normAutofit lnSpcReduction="10000"/>
          </a:bodyPr>
          <a:lstStyle/>
          <a:p>
            <a:pPr marL="717923" lvl="1" indent="-342900">
              <a:spcBef>
                <a:spcPts val="0"/>
              </a:spcBef>
            </a:pPr>
            <a:r>
              <a:rPr lang="en-US" sz="2250" b="1" dirty="0"/>
              <a:t>Montesquieu</a:t>
            </a:r>
            <a:r>
              <a:rPr lang="en-US" sz="2250" b="1" dirty="0">
                <a:solidFill>
                  <a:srgbClr val="C00000"/>
                </a:solidFill>
              </a:rPr>
              <a:t>--</a:t>
            </a:r>
            <a:r>
              <a:rPr lang="en-US" sz="2250" dirty="0"/>
              <a:t>French thinker (1689-1755)</a:t>
            </a:r>
          </a:p>
          <a:p>
            <a:pPr marL="717923" lvl="1" indent="-342900">
              <a:spcBef>
                <a:spcPts val="0"/>
              </a:spcBef>
            </a:pPr>
            <a:r>
              <a:rPr lang="en-US" sz="2250" dirty="0"/>
              <a:t>argued that powers of the government should be clearly defined and limited</a:t>
            </a:r>
          </a:p>
          <a:p>
            <a:pPr marL="717923" lvl="1" indent="-342900">
              <a:spcBef>
                <a:spcPts val="0"/>
              </a:spcBef>
            </a:pPr>
            <a:r>
              <a:rPr lang="en-US" sz="2250" dirty="0"/>
              <a:t>favored </a:t>
            </a:r>
            <a:r>
              <a:rPr lang="en-US" sz="2250" b="1" dirty="0"/>
              <a:t>separation of powers </a:t>
            </a:r>
            <a:r>
              <a:rPr lang="en-US" sz="2250" dirty="0"/>
              <a:t>- division of the power of government into separate branches (Legislative, Judicial, Executive) as a means to limit the powers of </a:t>
            </a:r>
            <a:r>
              <a:rPr lang="en-US" sz="2250" dirty="0" smtClean="0"/>
              <a:t>government</a:t>
            </a:r>
          </a:p>
          <a:p>
            <a:pPr marL="717923" lvl="1" indent="-342900">
              <a:spcBef>
                <a:spcPts val="0"/>
              </a:spcBef>
            </a:pPr>
            <a:r>
              <a:rPr lang="en-US" sz="2400" dirty="0" smtClean="0"/>
              <a:t>Part of the “high Enlightenment” in which there was a notion </a:t>
            </a:r>
            <a:r>
              <a:rPr lang="en-US" sz="2400" dirty="0"/>
              <a:t>that everything in the universe could be rationally demystified and cataloged</a:t>
            </a:r>
            <a:endParaRPr lang="en-US" sz="2250" dirty="0"/>
          </a:p>
        </p:txBody>
      </p:sp>
      <p:sp>
        <p:nvSpPr>
          <p:cNvPr id="5" name="Rectangle 1"/>
          <p:cNvSpPr>
            <a:spLocks noGrp="1" noChangeArrowheads="1"/>
          </p:cNvSpPr>
          <p:nvPr>
            <p:ph type="title"/>
          </p:nvPr>
        </p:nvSpPr>
        <p:spPr>
          <a:xfrm>
            <a:off x="1916906" y="214313"/>
            <a:ext cx="5840016" cy="1017984"/>
          </a:xfrm>
          <a:ln/>
        </p:spPr>
        <p:txBody>
          <a:bodyPr/>
          <a:lstStyle/>
          <a:p>
            <a:r>
              <a:rPr lang="en-US" sz="3797" dirty="0">
                <a:solidFill>
                  <a:schemeClr val="tx1"/>
                </a:solidFill>
              </a:rPr>
              <a:t>Enlightened Politicians</a:t>
            </a:r>
            <a:endParaRPr lang="en-US" sz="3656" b="1" dirty="0">
              <a:solidFill>
                <a:schemeClr val="tx1"/>
              </a:solidFill>
            </a:endParaRPr>
          </a:p>
        </p:txBody>
      </p:sp>
      <p:pic>
        <p:nvPicPr>
          <p:cNvPr id="2" name="Picture 1"/>
          <p:cNvPicPr>
            <a:picLocks noChangeAspect="1"/>
          </p:cNvPicPr>
          <p:nvPr/>
        </p:nvPicPr>
        <p:blipFill>
          <a:blip r:embed="rId2"/>
          <a:stretch>
            <a:fillRect/>
          </a:stretch>
        </p:blipFill>
        <p:spPr>
          <a:xfrm>
            <a:off x="6459681" y="1003155"/>
            <a:ext cx="5257800" cy="5267325"/>
          </a:xfrm>
          <a:prstGeom prst="rect">
            <a:avLst/>
          </a:prstGeom>
        </p:spPr>
      </p:pic>
    </p:spTree>
    <p:extLst>
      <p:ext uri="{BB962C8B-B14F-4D97-AF65-F5344CB8AC3E}">
        <p14:creationId xmlns:p14="http://schemas.microsoft.com/office/powerpoint/2010/main" val="20686704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434">
                                            <p:txEl>
                                              <p:pRg st="0" end="0"/>
                                            </p:txEl>
                                          </p:spTgt>
                                        </p:tgtEl>
                                        <p:attrNameLst>
                                          <p:attrName>style.visibility</p:attrName>
                                        </p:attrNameLst>
                                      </p:cBhvr>
                                      <p:to>
                                        <p:strVal val="visible"/>
                                      </p:to>
                                    </p:set>
                                    <p:anim calcmode="lin" valueType="num">
                                      <p:cBhvr additive="base">
                                        <p:cTn id="7" dur="500" fill="hold"/>
                                        <p:tgtEl>
                                          <p:spTgt spid="1843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43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8434">
                                            <p:txEl>
                                              <p:pRg st="1" end="1"/>
                                            </p:txEl>
                                          </p:spTgt>
                                        </p:tgtEl>
                                        <p:attrNameLst>
                                          <p:attrName>style.visibility</p:attrName>
                                        </p:attrNameLst>
                                      </p:cBhvr>
                                      <p:to>
                                        <p:strVal val="visible"/>
                                      </p:to>
                                    </p:set>
                                    <p:anim calcmode="lin" valueType="num">
                                      <p:cBhvr additive="base">
                                        <p:cTn id="11" dur="500" fill="hold"/>
                                        <p:tgtEl>
                                          <p:spTgt spid="1843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843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8434">
                                            <p:txEl>
                                              <p:pRg st="2" end="2"/>
                                            </p:txEl>
                                          </p:spTgt>
                                        </p:tgtEl>
                                        <p:attrNameLst>
                                          <p:attrName>style.visibility</p:attrName>
                                        </p:attrNameLst>
                                      </p:cBhvr>
                                      <p:to>
                                        <p:strVal val="visible"/>
                                      </p:to>
                                    </p:set>
                                    <p:anim calcmode="lin" valueType="num">
                                      <p:cBhvr additive="base">
                                        <p:cTn id="17" dur="500" fill="hold"/>
                                        <p:tgtEl>
                                          <p:spTgt spid="18434">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843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8434">
                                            <p:txEl>
                                              <p:pRg st="3" end="3"/>
                                            </p:txEl>
                                          </p:spTgt>
                                        </p:tgtEl>
                                        <p:attrNameLst>
                                          <p:attrName>style.visibility</p:attrName>
                                        </p:attrNameLst>
                                      </p:cBhvr>
                                      <p:to>
                                        <p:strVal val="visible"/>
                                      </p:to>
                                    </p:set>
                                    <p:anim calcmode="lin" valueType="num">
                                      <p:cBhvr additive="base">
                                        <p:cTn id="23" dur="500" fill="hold"/>
                                        <p:tgtEl>
                                          <p:spTgt spid="18434">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843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5A2F9111-B2DB-470C-BA56-608F9B658826}"/>
    </a:ext>
  </a:extLst>
</a:theme>
</file>

<file path=docProps/app.xml><?xml version="1.0" encoding="utf-8"?>
<Properties xmlns="http://schemas.openxmlformats.org/officeDocument/2006/extended-properties" xmlns:vt="http://schemas.openxmlformats.org/officeDocument/2006/docPropsVTypes">
  <Template>Ion</Template>
  <TotalTime>2906</TotalTime>
  <Words>1528</Words>
  <Application>Microsoft Office PowerPoint</Application>
  <PresentationFormat>Widescreen</PresentationFormat>
  <Paragraphs>115</Paragraphs>
  <Slides>16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Century Gothic</vt:lpstr>
      <vt:lpstr>Copperplate</vt:lpstr>
      <vt:lpstr>Copperplate Light</vt:lpstr>
      <vt:lpstr>Wingdings</vt:lpstr>
      <vt:lpstr>Wingdings 2</vt:lpstr>
      <vt:lpstr>Wingdings 3</vt:lpstr>
      <vt:lpstr>Ion</vt:lpstr>
      <vt:lpstr>Bell Ringer</vt:lpstr>
      <vt:lpstr>American Colonial Society in the 18th Century</vt:lpstr>
      <vt:lpstr>Key Concept 2.2 The British colonies participated in political, social, cultural, and economic exchanges with Great Britain that encouraged both stronger bonds with Britain and resistance to Britain’s control. </vt:lpstr>
      <vt:lpstr>Essential Question:</vt:lpstr>
      <vt:lpstr>What was the Enlightenment?</vt:lpstr>
      <vt:lpstr>Enlightened Scientists</vt:lpstr>
      <vt:lpstr>Enlightened Politicians</vt:lpstr>
      <vt:lpstr>Divine Right vs. Natural Rights </vt:lpstr>
      <vt:lpstr>Enlightened Politicians</vt:lpstr>
      <vt:lpstr>Benjamin Franklin</vt:lpstr>
      <vt:lpstr>The colonial press</vt:lpstr>
      <vt:lpstr>Benjamin Franklin</vt:lpstr>
      <vt:lpstr>Ben Franklin’s 13 Virtues as stated in his Autobiography</vt:lpstr>
      <vt:lpstr>Deism</vt:lpstr>
      <vt:lpstr>Group Essential Question Poster</vt:lpstr>
      <vt:lpstr>Bibliography</vt:lpstr>
    </vt:vector>
  </TitlesOfParts>
  <Company>Wake County Public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American Colonial Society in the 18th Century</dc:title>
  <dc:creator>dedwards4</dc:creator>
  <cp:lastModifiedBy>dedwards4</cp:lastModifiedBy>
  <cp:revision>46</cp:revision>
  <dcterms:created xsi:type="dcterms:W3CDTF">2016-09-19T15:51:10Z</dcterms:created>
  <dcterms:modified xsi:type="dcterms:W3CDTF">2017-09-27T12:31:01Z</dcterms:modified>
</cp:coreProperties>
</file>