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68" r:id="rId3"/>
    <p:sldId id="269" r:id="rId4"/>
    <p:sldId id="257" r:id="rId5"/>
    <p:sldId id="260" r:id="rId6"/>
    <p:sldId id="270" r:id="rId7"/>
    <p:sldId id="261" r:id="rId8"/>
    <p:sldId id="258" r:id="rId9"/>
    <p:sldId id="259" r:id="rId10"/>
    <p:sldId id="271" r:id="rId11"/>
    <p:sldId id="262" r:id="rId12"/>
    <p:sldId id="264" r:id="rId13"/>
    <p:sldId id="267" r:id="rId14"/>
    <p:sldId id="265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3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536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5364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5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6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7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8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9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1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2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3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4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5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6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377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5378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9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0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1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2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3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4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5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6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7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8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9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0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1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2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3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4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5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6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7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8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9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0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1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2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3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4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5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6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7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8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9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0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1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2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3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4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5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6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7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8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9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0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1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2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3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4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5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6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7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8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9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0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1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2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3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4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5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6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7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8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9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0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1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2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3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4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5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6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7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8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9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0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1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4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5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6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7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8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9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60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61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62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63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64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65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66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67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68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69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0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1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2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4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5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6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7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8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9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80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81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82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83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84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85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86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87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88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89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90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91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92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93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94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95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96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97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98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99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00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01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02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03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04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05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06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07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08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09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10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11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12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51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551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5515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5516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5517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89855824-BFFA-4200-B7A5-AC8A62ADFD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1B94A-BB45-4907-A91D-4436596362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90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F6586-B0F9-49A1-A16D-9C937A99BE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236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E97E35BE-6632-49D6-AFEC-DD04B975E8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969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A463AE83-5513-43C3-B9EE-740CD50EFD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70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D6316-FB25-46B4-B5A7-5738FA59FA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92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95DB2-FFD7-4A06-A287-FE5137EA6A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60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1B3BE-D0BB-4AA8-97FC-DCC01B2F5F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8714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7CD01-D8D1-4ED3-A5CE-FCFD27F277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89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F7155-31F0-4A23-AF63-116142DFDA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71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47AE4-05CB-45C0-8B44-E9DD910107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193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B31DA-B7BF-4530-941A-3E34ED6578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252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3EA69-9DC2-4FF0-B998-4074D3A250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2302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4339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34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5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435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4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4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4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4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4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4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4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4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4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4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7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7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7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7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7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7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7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7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7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7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8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8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8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8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8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8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8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8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8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48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449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449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449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anose="020B0604020202020204" pitchFamily="34" charset="0"/>
              </a:defRPr>
            </a:lvl1pPr>
          </a:lstStyle>
          <a:p>
            <a:fld id="{03551869-B687-4A16-B74A-3DEDD106B41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49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African Americans in the War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Emancipation and Enlistment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Why issue the Emancipation Proclamation after the battle of Antietam?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Antietam was a union victory.  Why was that important?</a:t>
            </a:r>
          </a:p>
          <a:p>
            <a:r>
              <a:rPr lang="en-US" dirty="0" smtClean="0"/>
              <a:t>Both Great Britain and France would choose to back the Union after the victory.  They also had outlawed slavery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99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Effects of Emancipation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>
              <a:lnSpc>
                <a:spcPct val="90000"/>
              </a:lnSpc>
            </a:pPr>
            <a:r>
              <a:rPr lang="en-US" altLang="en-US" sz="2800" dirty="0"/>
              <a:t>Antislavery beliefs grew </a:t>
            </a:r>
            <a:r>
              <a:rPr lang="en-US" altLang="en-US" sz="2800" dirty="0" smtClean="0"/>
              <a:t>strong in the North</a:t>
            </a:r>
          </a:p>
          <a:p>
            <a:pPr marL="812800" indent="-812800">
              <a:lnSpc>
                <a:spcPct val="90000"/>
              </a:lnSpc>
            </a:pPr>
            <a:r>
              <a:rPr lang="en-US" altLang="en-US" sz="2800" dirty="0" smtClean="0"/>
              <a:t>North </a:t>
            </a:r>
            <a:r>
              <a:rPr lang="en-US" altLang="en-US" sz="2800" dirty="0"/>
              <a:t>fighting for both the preservation of Union and to end slavery</a:t>
            </a:r>
          </a:p>
          <a:p>
            <a:pPr marL="812800" indent="-812800">
              <a:lnSpc>
                <a:spcPct val="90000"/>
              </a:lnSpc>
            </a:pPr>
            <a:r>
              <a:rPr lang="en-US" altLang="en-US" sz="2800" dirty="0"/>
              <a:t>About 186,000 emancipated blacks joined free blacks in the North to serve as soldiers, sailors and laborers for the Union</a:t>
            </a:r>
          </a:p>
          <a:p>
            <a:pPr marL="812800" indent="-812800">
              <a:lnSpc>
                <a:spcPct val="90000"/>
              </a:lnSpc>
            </a:pPr>
            <a:r>
              <a:rPr lang="en-US" altLang="en-US" sz="2800" dirty="0" smtClean="0"/>
              <a:t>Other free African Americans served </a:t>
            </a:r>
            <a:r>
              <a:rPr lang="en-US" altLang="en-US" sz="2800" dirty="0"/>
              <a:t>as spies</a:t>
            </a:r>
            <a:r>
              <a:rPr lang="en-US" altLang="en-US" sz="2800" dirty="0" smtClean="0"/>
              <a:t>, and </a:t>
            </a:r>
            <a:r>
              <a:rPr lang="en-US" altLang="en-US" sz="2800" dirty="0"/>
              <a:t>organized their own military units to fight </a:t>
            </a:r>
            <a:r>
              <a:rPr lang="en-US" altLang="en-US" sz="2800" dirty="0" smtClean="0"/>
              <a:t>against the </a:t>
            </a:r>
            <a:r>
              <a:rPr lang="en-US" altLang="en-US" sz="2800" dirty="0"/>
              <a:t>South and millions more were refugees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 marL="812800" indent="-812800">
              <a:lnSpc>
                <a:spcPct val="90000"/>
              </a:lnSpc>
            </a:pPr>
            <a:r>
              <a:rPr lang="en-US" altLang="en-US" sz="2800" dirty="0" smtClean="0"/>
              <a:t>Great Britain and France would support the Union instead of the Confederacy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African American Recruiting Poster</a:t>
            </a:r>
          </a:p>
        </p:txBody>
      </p:sp>
      <p:pic>
        <p:nvPicPr>
          <p:cNvPr id="24580" name="Picture 4" descr="African-American recruiting poster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6162675" cy="53625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African Americans in Civil War Battles</a:t>
            </a:r>
          </a:p>
        </p:txBody>
      </p:sp>
      <p:pic>
        <p:nvPicPr>
          <p:cNvPr id="2867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lum bright="-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81" t="9930" b="11925"/>
          <a:stretch>
            <a:fillRect/>
          </a:stretch>
        </p:blipFill>
        <p:spPr>
          <a:xfrm>
            <a:off x="1752600" y="1439863"/>
            <a:ext cx="5638800" cy="4819650"/>
          </a:xfrm>
          <a:noFill/>
          <a:ln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5184775" cy="1143000"/>
          </a:xfrm>
        </p:spPr>
        <p:txBody>
          <a:bodyPr/>
          <a:lstStyle/>
          <a:p>
            <a:r>
              <a:rPr lang="en-US" altLang="en-US" dirty="0" smtClean="0"/>
              <a:t>Other Effects</a:t>
            </a:r>
            <a:endParaRPr lang="en-US" altLang="en-US" dirty="0"/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81000" y="1905000"/>
            <a:ext cx="4194175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altLang="en-US" sz="2800" dirty="0"/>
              <a:t>54th Massachusetts and other units changed </a:t>
            </a:r>
            <a:r>
              <a:rPr lang="en-US" altLang="en-US" sz="2800" dirty="0" smtClean="0"/>
              <a:t>perspectives on African Americans</a:t>
            </a:r>
            <a:endParaRPr lang="en-US" altLang="en-US" sz="2800" dirty="0"/>
          </a:p>
          <a:p>
            <a:pPr marL="609600" indent="-609600">
              <a:lnSpc>
                <a:spcPct val="90000"/>
              </a:lnSpc>
            </a:pPr>
            <a:r>
              <a:rPr lang="en-US" altLang="en-US" sz="2800" dirty="0"/>
              <a:t>70,000 </a:t>
            </a:r>
            <a:r>
              <a:rPr lang="en-US" altLang="en-US" sz="2800" dirty="0" smtClean="0"/>
              <a:t>African Americans </a:t>
            </a:r>
            <a:r>
              <a:rPr lang="en-US" altLang="en-US" sz="2800" dirty="0"/>
              <a:t>died (higher mortality rate than whites)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2800" dirty="0"/>
              <a:t>Led to 13th </a:t>
            </a:r>
            <a:r>
              <a:rPr lang="en-US" altLang="en-US" sz="2800" dirty="0" smtClean="0"/>
              <a:t>Amendment</a:t>
            </a:r>
            <a:endParaRPr lang="en-US" altLang="en-US" sz="2800" dirty="0"/>
          </a:p>
        </p:txBody>
      </p:sp>
      <p:pic>
        <p:nvPicPr>
          <p:cNvPr id="25604" name="Picture 4" descr="54th recruitment poster"/>
          <p:cNvPicPr>
            <a:picLocks noChangeAspect="1" noChangeArrowheads="1"/>
          </p:cNvPicPr>
          <p:nvPr/>
        </p:nvPicPr>
        <p:blipFill>
          <a:blip r:embed="rId2">
            <a:lum bright="-1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914400"/>
            <a:ext cx="2360613" cy="3505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6" name="Picture 6" descr="54th MA-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lum bright="-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590800"/>
            <a:ext cx="2768600" cy="4041775"/>
          </a:xfrm>
          <a:noFill/>
          <a:ln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Take out your Battles Summary Chart and Civil War map from yesterday</a:t>
            </a:r>
          </a:p>
          <a:p>
            <a:r>
              <a:rPr lang="en-US" sz="2400" dirty="0" smtClean="0"/>
              <a:t>Be prepared to share out your research on the following battles:</a:t>
            </a:r>
          </a:p>
          <a:p>
            <a:pPr lvl="1"/>
            <a:r>
              <a:rPr lang="en-US" sz="2400" dirty="0" smtClean="0"/>
              <a:t>First Bull Run</a:t>
            </a:r>
          </a:p>
          <a:p>
            <a:pPr lvl="1"/>
            <a:r>
              <a:rPr lang="en-US" sz="2400" dirty="0" smtClean="0"/>
              <a:t>Shiloh</a:t>
            </a:r>
          </a:p>
          <a:p>
            <a:pPr lvl="1"/>
            <a:r>
              <a:rPr lang="en-US" sz="2400" dirty="0" smtClean="0"/>
              <a:t>Antietam</a:t>
            </a:r>
          </a:p>
          <a:p>
            <a:pPr marL="274637" lvl="1" indent="0">
              <a:buNone/>
            </a:pPr>
            <a:r>
              <a:rPr lang="en-US" sz="2400" dirty="0" smtClean="0"/>
              <a:t>Use your battles summary chart for the battle of Antietam as we watch parts of Episode 3 of Ken Burns’ The Civil War</a:t>
            </a:r>
          </a:p>
          <a:p>
            <a:pPr marL="274637" lvl="1" indent="0">
              <a:buNone/>
            </a:pPr>
            <a:r>
              <a:rPr lang="en-US" sz="2400" dirty="0" smtClean="0"/>
              <a:t>As you watch the video of the battle, add information to your battles summary chart.  Be prepared to share out the information that you have on the battle.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501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Emancipation Proclamation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Emancipation Proclamation?</a:t>
            </a:r>
          </a:p>
          <a:p>
            <a:r>
              <a:rPr lang="en-US" dirty="0" smtClean="0"/>
              <a:t>Why did Lincoln push for its adoption after the Battle of Antietam?</a:t>
            </a:r>
          </a:p>
          <a:p>
            <a:pPr marL="0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3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Lincoln and Slavery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>
              <a:lnSpc>
                <a:spcPct val="90000"/>
              </a:lnSpc>
            </a:pPr>
            <a:r>
              <a:rPr lang="en-US" altLang="en-US" sz="2400" dirty="0"/>
              <a:t>Lincoln allowed slavery in the border states in order to keep them in the Union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400" dirty="0"/>
              <a:t>Slavery was a continued debate in Congress</a:t>
            </a:r>
          </a:p>
          <a:p>
            <a:pPr marL="1752600" lvl="3" indent="-381000">
              <a:lnSpc>
                <a:spcPct val="90000"/>
              </a:lnSpc>
            </a:pPr>
            <a:r>
              <a:rPr lang="en-US" altLang="en-US" sz="1800" dirty="0"/>
              <a:t>Radicals favored abolitionism</a:t>
            </a:r>
          </a:p>
          <a:p>
            <a:pPr marL="1752600" lvl="3" indent="-381000">
              <a:lnSpc>
                <a:spcPct val="90000"/>
              </a:lnSpc>
            </a:pPr>
            <a:r>
              <a:rPr lang="en-US" altLang="en-US" sz="1800" dirty="0"/>
              <a:t>Conservatives favored gradualism</a:t>
            </a:r>
          </a:p>
          <a:p>
            <a:pPr marL="1752600" lvl="3" indent="-381000">
              <a:lnSpc>
                <a:spcPct val="90000"/>
              </a:lnSpc>
            </a:pPr>
            <a:r>
              <a:rPr lang="en-US" altLang="en-US" sz="1800" dirty="0"/>
              <a:t>Lincoln was cautious of emancipation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400" dirty="0"/>
              <a:t>Momentum in Congress for emancipation</a:t>
            </a:r>
          </a:p>
          <a:p>
            <a:pPr marL="1752600" lvl="3" indent="-381000">
              <a:lnSpc>
                <a:spcPct val="90000"/>
              </a:lnSpc>
            </a:pPr>
            <a:r>
              <a:rPr lang="en-US" altLang="en-US" sz="1800" dirty="0"/>
              <a:t>Confiscation Act of 1861</a:t>
            </a:r>
          </a:p>
          <a:p>
            <a:pPr marL="1752600" lvl="3" indent="-381000">
              <a:lnSpc>
                <a:spcPct val="90000"/>
              </a:lnSpc>
            </a:pPr>
            <a:r>
              <a:rPr lang="en-US" altLang="en-US" sz="1800" dirty="0"/>
              <a:t>Abolished slavery in D.C and in Western territories</a:t>
            </a:r>
          </a:p>
          <a:p>
            <a:pPr marL="1752600" lvl="3" indent="-381000">
              <a:lnSpc>
                <a:spcPct val="90000"/>
              </a:lnSpc>
            </a:pPr>
            <a:r>
              <a:rPr lang="en-US" altLang="en-US" sz="1800" dirty="0"/>
              <a:t>Confiscation Act of 1862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400" dirty="0"/>
              <a:t>Lincoln was looking to declare complete emancipation in the Confederate States – needed a big Union victory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953000" y="1066800"/>
            <a:ext cx="3660775" cy="1676400"/>
          </a:xfrm>
        </p:spPr>
        <p:txBody>
          <a:bodyPr/>
          <a:lstStyle/>
          <a:p>
            <a:r>
              <a:rPr lang="en-US" altLang="en-US" sz="3200"/>
              <a:t>The Emancipation Proclamation</a:t>
            </a:r>
          </a:p>
        </p:txBody>
      </p:sp>
      <p:pic>
        <p:nvPicPr>
          <p:cNvPr id="20484" name="Picture 4" descr="Emancipation Proclam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400"/>
            <a:ext cx="4629150" cy="6096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5" name="Picture 5" descr="Emancipation_proclamation-Lincoln 1st reading to his cabinet"/>
          <p:cNvPicPr>
            <a:picLocks noChangeAspect="1" noChangeArrowheads="1"/>
          </p:cNvPicPr>
          <p:nvPr/>
        </p:nvPicPr>
        <p:blipFill>
          <a:blip r:embed="rId3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505200"/>
            <a:ext cx="4953000" cy="2987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Emancipation Proclamation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Freed slaves located in states that were still in rebellion against the United States by January 1, 1863</a:t>
            </a:r>
          </a:p>
          <a:p>
            <a:r>
              <a:rPr lang="en-US" dirty="0" smtClean="0"/>
              <a:t>It did not free slaves in the border states.  Why?</a:t>
            </a:r>
          </a:p>
          <a:p>
            <a:r>
              <a:rPr lang="en-US" dirty="0" smtClean="0"/>
              <a:t>Lincoln claimed that he could issue the proclamation as Commander in Chief of the Union’s armed forces.  Why?</a:t>
            </a:r>
          </a:p>
        </p:txBody>
      </p:sp>
    </p:spTree>
    <p:extLst>
      <p:ext uri="{BB962C8B-B14F-4D97-AF65-F5344CB8AC3E}">
        <p14:creationId xmlns:p14="http://schemas.microsoft.com/office/powerpoint/2010/main" val="259803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Emancipation in 1863</a:t>
            </a:r>
          </a:p>
        </p:txBody>
      </p:sp>
      <p:pic>
        <p:nvPicPr>
          <p:cNvPr id="21508" name="Picture 4" descr="Map-Emancipation-1863"/>
          <p:cNvPicPr>
            <a:picLocks noChangeAspect="1" noChangeArrowheads="1"/>
          </p:cNvPicPr>
          <p:nvPr/>
        </p:nvPicPr>
        <p:blipFill>
          <a:blip r:embed="rId2">
            <a:lum bright="-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" t="8621" b="4680"/>
          <a:stretch>
            <a:fillRect/>
          </a:stretch>
        </p:blipFill>
        <p:spPr bwMode="auto">
          <a:xfrm>
            <a:off x="533400" y="1520825"/>
            <a:ext cx="8077200" cy="44989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Battle of Antietam</a:t>
            </a:r>
            <a:br>
              <a:rPr lang="en-US" altLang="en-US" sz="4000"/>
            </a:br>
            <a:r>
              <a:rPr lang="en-US" altLang="en-US" sz="3200"/>
              <a:t>“The Bloodiest Single Day of the War”</a:t>
            </a:r>
            <a:r>
              <a:rPr lang="en-US" altLang="en-US" sz="4000"/>
              <a:t> </a:t>
            </a:r>
          </a:p>
        </p:txBody>
      </p:sp>
      <p:pic>
        <p:nvPicPr>
          <p:cNvPr id="17418" name="Picture 10" descr="Battle_of_Antietam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4648200" cy="32400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9" name="Picture 11" descr="antietm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3886200"/>
            <a:ext cx="3578225" cy="2241550"/>
          </a:xfrm>
          <a:noFill/>
          <a:ln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5105400" y="1660525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September 17, 1862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1371600" y="5259388"/>
            <a:ext cx="2863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23,000 casualties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304690_m_15_01"/>
          <p:cNvPicPr preferRelativeResize="0">
            <a:picLocks noGrp="1" noChangeAspect="1" noChangeArrowheads="1"/>
          </p:cNvPicPr>
          <p:nvPr>
            <p:ph type="body" idx="1"/>
          </p:nvPr>
        </p:nvPicPr>
        <p:blipFill>
          <a:blip r:embed="rId2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685800"/>
            <a:ext cx="6096000" cy="5330825"/>
          </a:xfrm>
          <a:noFill/>
          <a:ln w="127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438400" y="609600"/>
            <a:ext cx="609600" cy="9144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3124200" y="533400"/>
            <a:ext cx="381000" cy="990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733</TotalTime>
  <Words>416</Words>
  <Application>Microsoft Office PowerPoint</Application>
  <PresentationFormat>On-screen Show (4:3)</PresentationFormat>
  <Paragraphs>48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Compass</vt:lpstr>
      <vt:lpstr>African Americans in the War</vt:lpstr>
      <vt:lpstr>Bell Ringer </vt:lpstr>
      <vt:lpstr>Emancipation Proclamation</vt:lpstr>
      <vt:lpstr>Lincoln and Slavery</vt:lpstr>
      <vt:lpstr>The Emancipation Proclamation</vt:lpstr>
      <vt:lpstr>The Emancipation Proclamation</vt:lpstr>
      <vt:lpstr>Emancipation in 1863</vt:lpstr>
      <vt:lpstr>Battle of Antietam “The Bloodiest Single Day of the War” </vt:lpstr>
      <vt:lpstr>PowerPoint Presentation</vt:lpstr>
      <vt:lpstr>Why issue the Emancipation Proclamation after the battle of Antietam?</vt:lpstr>
      <vt:lpstr>Effects of Emancipation</vt:lpstr>
      <vt:lpstr>African American Recruiting Poster</vt:lpstr>
      <vt:lpstr>African Americans in Civil War Battles</vt:lpstr>
      <vt:lpstr>Other Effects</vt:lpstr>
    </vt:vector>
  </TitlesOfParts>
  <Company>WCPSS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African Americans in the War</dc:title>
  <dc:creator>Wake County Public Schools</dc:creator>
  <cp:lastModifiedBy>dedwards4</cp:lastModifiedBy>
  <cp:revision>10</cp:revision>
  <dcterms:created xsi:type="dcterms:W3CDTF">2008-11-17T13:18:28Z</dcterms:created>
  <dcterms:modified xsi:type="dcterms:W3CDTF">2015-12-10T19:17:11Z</dcterms:modified>
</cp:coreProperties>
</file>