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02" r:id="rId2"/>
    <p:sldMasterId id="2147483714" r:id="rId3"/>
  </p:sldMasterIdLst>
  <p:notesMasterIdLst>
    <p:notesMasterId r:id="rId20"/>
  </p:notesMasterIdLst>
  <p:handoutMasterIdLst>
    <p:handoutMasterId r:id="rId21"/>
  </p:handoutMasterIdLst>
  <p:sldIdLst>
    <p:sldId id="277" r:id="rId4"/>
    <p:sldId id="256" r:id="rId5"/>
    <p:sldId id="258" r:id="rId6"/>
    <p:sldId id="266" r:id="rId7"/>
    <p:sldId id="265" r:id="rId8"/>
    <p:sldId id="271" r:id="rId9"/>
    <p:sldId id="267" r:id="rId10"/>
    <p:sldId id="269" r:id="rId11"/>
    <p:sldId id="270" r:id="rId12"/>
    <p:sldId id="272" r:id="rId13"/>
    <p:sldId id="273" r:id="rId14"/>
    <p:sldId id="274" r:id="rId15"/>
    <p:sldId id="275" r:id="rId16"/>
    <p:sldId id="278" r:id="rId17"/>
    <p:sldId id="279" r:id="rId18"/>
    <p:sldId id="276" r:id="rId19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388" tIns="46694" rIns="93388" bIns="4669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Chapter 8 Notes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388" tIns="46694" rIns="93388" bIns="4669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C365BD7-FC36-40B2-8524-52718AC484C2}" type="datetimeFigureOut">
              <a:rPr lang="en-US"/>
              <a:pPr>
                <a:defRPr/>
              </a:pPr>
              <a:t>10/15/2015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388" tIns="46694" rIns="93388" bIns="4669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388" tIns="46694" rIns="93388" bIns="4669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193530A-EF4E-4D97-9EDD-4FEB580A75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752212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388" tIns="46694" rIns="93388" bIns="4669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Chapter 8 Notes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388" tIns="46694" rIns="93388" bIns="4669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35CC6E0-119B-4960-AB17-5F6A9E9383C6}" type="datetimeFigureOut">
              <a:rPr lang="en-US"/>
              <a:pPr>
                <a:defRPr/>
              </a:pPr>
              <a:t>10/15/2015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51375" cy="34877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88" tIns="46694" rIns="93388" bIns="4669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388" tIns="46694" rIns="93388" bIns="46694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388" tIns="46694" rIns="93388" bIns="4669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388" tIns="46694" rIns="93388" bIns="4669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216B29E-452E-4F33-B37E-64292FCD48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959730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E9D6926-C7A8-43EE-AA3C-5835413EED1D}" type="datetimeFigureOut">
              <a:rPr lang="en-US"/>
              <a:pPr>
                <a:defRPr/>
              </a:pPr>
              <a:t>10/15/2015</a:t>
            </a:fld>
            <a:endParaRPr 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A19B93B-3AA1-4647-9E66-669B729897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1011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771C5-B6A7-4ED1-9DFF-2B6B860AB58D}" type="datetimeFigureOut">
              <a:rPr lang="en-US"/>
              <a:pPr>
                <a:defRPr/>
              </a:pPr>
              <a:t>10/15/2015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1C2A6-A2E9-4959-B422-89B547956A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235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B7138E-BA6B-4991-B0ED-0B53CF7FE17B}" type="datetimeFigureOut">
              <a:rPr lang="en-US"/>
              <a:pPr>
                <a:defRPr/>
              </a:pPr>
              <a:t>10/15/2015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65CFD6-8692-488D-B0AB-9DA860C1C9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041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D8BCA-68E0-425C-A864-B251BED8A6B2}" type="datetimeFigureOut">
              <a:rPr lang="en-US" smtClean="0">
                <a:solidFill>
                  <a:srgbClr val="696464"/>
                </a:solidFill>
              </a:rPr>
              <a:pPr/>
              <a:t>10/15/2015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5A194F6-E453-4E46-9AE7-4699B8B8A2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2871000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D8BCA-68E0-425C-A864-B251BED8A6B2}" type="datetimeFigureOut">
              <a:rPr lang="en-US" smtClean="0">
                <a:solidFill>
                  <a:srgbClr val="696464"/>
                </a:solidFill>
              </a:rPr>
              <a:pPr/>
              <a:t>10/15/2015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194F6-E453-4E46-9AE7-4699B8B8A2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763508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D8BCA-68E0-425C-A864-B251BED8A6B2}" type="datetimeFigureOut">
              <a:rPr lang="en-US" smtClean="0">
                <a:solidFill>
                  <a:srgbClr val="696464"/>
                </a:solidFill>
              </a:rPr>
              <a:pPr/>
              <a:t>10/15/2015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5A194F6-E453-4E46-9AE7-4699B8B8A2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0312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D8BCA-68E0-425C-A864-B251BED8A6B2}" type="datetimeFigureOut">
              <a:rPr lang="en-US" smtClean="0">
                <a:solidFill>
                  <a:srgbClr val="696464"/>
                </a:solidFill>
              </a:rPr>
              <a:pPr/>
              <a:t>10/15/2015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194F6-E453-4E46-9AE7-4699B8B8A2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438822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D8BCA-68E0-425C-A864-B251BED8A6B2}" type="datetimeFigureOut">
              <a:rPr lang="en-US" smtClean="0">
                <a:solidFill>
                  <a:srgbClr val="696464"/>
                </a:solidFill>
              </a:rPr>
              <a:pPr/>
              <a:t>10/15/2015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194F6-E453-4E46-9AE7-4699B8B8A2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317010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D8BCA-68E0-425C-A864-B251BED8A6B2}" type="datetimeFigureOut">
              <a:rPr lang="en-US" smtClean="0">
                <a:solidFill>
                  <a:srgbClr val="696464"/>
                </a:solidFill>
              </a:rPr>
              <a:pPr/>
              <a:t>10/15/2015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194F6-E453-4E46-9AE7-4699B8B8A2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3262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D8BCA-68E0-425C-A864-B251BED8A6B2}" type="datetimeFigureOut">
              <a:rPr lang="en-US" smtClean="0">
                <a:solidFill>
                  <a:srgbClr val="696464"/>
                </a:solidFill>
              </a:rPr>
              <a:pPr/>
              <a:t>10/15/2015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194F6-E453-4E46-9AE7-4699B8B8A2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0874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D8BCA-68E0-425C-A864-B251BED8A6B2}" type="datetimeFigureOut">
              <a:rPr lang="en-US" smtClean="0">
                <a:solidFill>
                  <a:srgbClr val="696464"/>
                </a:solidFill>
              </a:rPr>
              <a:pPr/>
              <a:t>10/15/2015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194F6-E453-4E46-9AE7-4699B8B8A2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06480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3B734-767D-4DF3-B644-40147272D5A9}" type="datetimeFigureOut">
              <a:rPr lang="en-US"/>
              <a:pPr>
                <a:defRPr/>
              </a:pPr>
              <a:t>10/15/2015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3693E-7CE3-4DCA-B48E-8D69FC1993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4718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D8BCA-68E0-425C-A864-B251BED8A6B2}" type="datetimeFigureOut">
              <a:rPr lang="en-US" smtClean="0">
                <a:solidFill>
                  <a:srgbClr val="696464"/>
                </a:solidFill>
              </a:rPr>
              <a:pPr/>
              <a:t>10/15/2015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5A194F6-E453-4E46-9AE7-4699B8B8A2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1063870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D8BCA-68E0-425C-A864-B251BED8A6B2}" type="datetimeFigureOut">
              <a:rPr lang="en-US" smtClean="0">
                <a:solidFill>
                  <a:srgbClr val="696464"/>
                </a:solidFill>
              </a:rPr>
              <a:pPr/>
              <a:t>10/15/2015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194F6-E453-4E46-9AE7-4699B8B8A2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603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D8BCA-68E0-425C-A864-B251BED8A6B2}" type="datetimeFigureOut">
              <a:rPr lang="en-US" smtClean="0">
                <a:solidFill>
                  <a:srgbClr val="696464"/>
                </a:solidFill>
              </a:rPr>
              <a:pPr/>
              <a:t>10/15/2015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194F6-E453-4E46-9AE7-4699B8B8A2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4130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D8BCA-68E0-425C-A864-B251BED8A6B2}" type="datetimeFigureOut">
              <a:rPr lang="en-US" smtClean="0">
                <a:solidFill>
                  <a:srgbClr val="696464"/>
                </a:solidFill>
              </a:rPr>
              <a:pPr/>
              <a:t>10/15/2015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5A194F6-E453-4E46-9AE7-4699B8B8A2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7834973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D8BCA-68E0-425C-A864-B251BED8A6B2}" type="datetimeFigureOut">
              <a:rPr lang="en-US" smtClean="0">
                <a:solidFill>
                  <a:srgbClr val="696464"/>
                </a:solidFill>
              </a:rPr>
              <a:pPr/>
              <a:t>10/15/2015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194F6-E453-4E46-9AE7-4699B8B8A2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2531466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D8BCA-68E0-425C-A864-B251BED8A6B2}" type="datetimeFigureOut">
              <a:rPr lang="en-US" smtClean="0">
                <a:solidFill>
                  <a:srgbClr val="696464"/>
                </a:solidFill>
              </a:rPr>
              <a:pPr/>
              <a:t>10/15/2015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5A194F6-E453-4E46-9AE7-4699B8B8A2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4431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D8BCA-68E0-425C-A864-B251BED8A6B2}" type="datetimeFigureOut">
              <a:rPr lang="en-US" smtClean="0">
                <a:solidFill>
                  <a:srgbClr val="696464"/>
                </a:solidFill>
              </a:rPr>
              <a:pPr/>
              <a:t>10/15/2015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194F6-E453-4E46-9AE7-4699B8B8A2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603606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D8BCA-68E0-425C-A864-B251BED8A6B2}" type="datetimeFigureOut">
              <a:rPr lang="en-US" smtClean="0">
                <a:solidFill>
                  <a:srgbClr val="696464"/>
                </a:solidFill>
              </a:rPr>
              <a:pPr/>
              <a:t>10/15/2015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194F6-E453-4E46-9AE7-4699B8B8A2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386614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D8BCA-68E0-425C-A864-B251BED8A6B2}" type="datetimeFigureOut">
              <a:rPr lang="en-US" smtClean="0">
                <a:solidFill>
                  <a:srgbClr val="696464"/>
                </a:solidFill>
              </a:rPr>
              <a:pPr/>
              <a:t>10/15/2015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194F6-E453-4E46-9AE7-4699B8B8A2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4570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D8BCA-68E0-425C-A864-B251BED8A6B2}" type="datetimeFigureOut">
              <a:rPr lang="en-US" smtClean="0">
                <a:solidFill>
                  <a:srgbClr val="696464"/>
                </a:solidFill>
              </a:rPr>
              <a:pPr/>
              <a:t>10/15/2015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194F6-E453-4E46-9AE7-4699B8B8A2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40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A7609-B716-4E51-B5AF-CF74868F8F49}" type="datetimeFigureOut">
              <a:rPr lang="en-US"/>
              <a:pPr>
                <a:defRPr/>
              </a:pPr>
              <a:t>10/15/2015</a:t>
            </a:fld>
            <a:endParaRPr lang="en-US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6D1B9A0-56AA-48A3-B7EA-A2C8319859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135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D8BCA-68E0-425C-A864-B251BED8A6B2}" type="datetimeFigureOut">
              <a:rPr lang="en-US" smtClean="0">
                <a:solidFill>
                  <a:srgbClr val="696464"/>
                </a:solidFill>
              </a:rPr>
              <a:pPr/>
              <a:t>10/15/2015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194F6-E453-4E46-9AE7-4699B8B8A2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980081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D8BCA-68E0-425C-A864-B251BED8A6B2}" type="datetimeFigureOut">
              <a:rPr lang="en-US" smtClean="0">
                <a:solidFill>
                  <a:srgbClr val="696464"/>
                </a:solidFill>
              </a:rPr>
              <a:pPr/>
              <a:t>10/15/2015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5A194F6-E453-4E46-9AE7-4699B8B8A2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1406709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D8BCA-68E0-425C-A864-B251BED8A6B2}" type="datetimeFigureOut">
              <a:rPr lang="en-US" smtClean="0">
                <a:solidFill>
                  <a:srgbClr val="696464"/>
                </a:solidFill>
              </a:rPr>
              <a:pPr/>
              <a:t>10/15/2015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194F6-E453-4E46-9AE7-4699B8B8A2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4139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D8BCA-68E0-425C-A864-B251BED8A6B2}" type="datetimeFigureOut">
              <a:rPr lang="en-US" smtClean="0">
                <a:solidFill>
                  <a:srgbClr val="696464"/>
                </a:solidFill>
              </a:rPr>
              <a:pPr/>
              <a:t>10/15/2015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194F6-E453-4E46-9AE7-4699B8B8A2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861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F477F12-3A27-458F-A0E8-C56128DBF18C}" type="datetimeFigureOut">
              <a:rPr lang="en-US"/>
              <a:pPr>
                <a:defRPr/>
              </a:pPr>
              <a:t>10/15/2015</a:t>
            </a:fld>
            <a:endParaRPr lang="en-US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5D8A6A0-D098-4452-A11D-802E8533E6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588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ED81052-DF6A-4B3C-ACDC-A7E96FB4BF7E}" type="datetimeFigureOut">
              <a:rPr lang="en-US"/>
              <a:pPr>
                <a:defRPr/>
              </a:pPr>
              <a:t>10/15/2015</a:t>
            </a:fld>
            <a:endParaRPr lang="en-US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93E3FC4-C135-45DF-BA59-9B02DD1DCC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700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08C72-8EE4-4FF1-930F-B9FC6B3040E8}" type="datetimeFigureOut">
              <a:rPr lang="en-US"/>
              <a:pPr>
                <a:defRPr/>
              </a:pPr>
              <a:t>10/15/2015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3CFA7-9E27-46A5-BAAA-1AFF9F0537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351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1AE9E-7628-467D-A7F3-4F50E4CFF340}" type="datetimeFigureOut">
              <a:rPr lang="en-US"/>
              <a:pPr>
                <a:defRPr/>
              </a:pPr>
              <a:t>10/15/2015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891CA12-1FB0-460B-9794-F50C0E0FBD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114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F663D-77E6-4F8F-8396-E8A2D8A3388E}" type="datetimeFigureOut">
              <a:rPr lang="en-US"/>
              <a:pPr>
                <a:defRPr/>
              </a:pPr>
              <a:t>10/15/2015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0DC57-7388-45EF-B2D1-915A4A1B2A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984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910756B-22C3-478D-8359-EA205F14E402}" type="datetimeFigureOut">
              <a:rPr lang="en-US"/>
              <a:pPr>
                <a:defRPr/>
              </a:pPr>
              <a:t>10/15/2015</a:t>
            </a:fld>
            <a:endParaRPr lang="en-US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 smtClean="0"/>
            </a:lvl1pPr>
          </a:lstStyle>
          <a:p>
            <a:pPr>
              <a:defRPr/>
            </a:pPr>
            <a:fld id="{F1E26CBC-3269-485D-B07D-1773AAFA0D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6426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6A7D293-1C76-4A84-A366-C2722168DDC1}" type="datetimeFigureOut">
              <a:rPr lang="en-US"/>
              <a:pPr>
                <a:defRPr/>
              </a:pPr>
              <a:t>10/15/2015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6E1FC1F-1DFF-48E6-8C0B-1447655147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1" r:id="rId2"/>
    <p:sldLayoutId id="2147483696" r:id="rId3"/>
    <p:sldLayoutId id="2147483697" r:id="rId4"/>
    <p:sldLayoutId id="2147483698" r:id="rId5"/>
    <p:sldLayoutId id="2147483692" r:id="rId6"/>
    <p:sldLayoutId id="2147483699" r:id="rId7"/>
    <p:sldLayoutId id="2147483693" r:id="rId8"/>
    <p:sldLayoutId id="2147483700" r:id="rId9"/>
    <p:sldLayoutId id="2147483694" r:id="rId10"/>
    <p:sldLayoutId id="214748370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1" fontAlgn="base" hangingPunct="1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1" fontAlgn="base" hangingPunct="1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fontAlgn="base" hangingPunct="1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fontAlgn="base" hangingPunct="1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fontAlgn="base" hangingPunct="1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67D8BCA-68E0-425C-A864-B251BED8A6B2}" type="datetimeFigureOut">
              <a:rPr lang="en-US" smtClean="0">
                <a:solidFill>
                  <a:srgbClr val="696464"/>
                </a:solidFill>
                <a:latin typeface="Perpetu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10/15/2015</a:t>
            </a:fld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5A194F6-E453-4E46-9AE7-4699B8B8A229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076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67D8BCA-68E0-425C-A864-B251BED8A6B2}" type="datetimeFigureOut">
              <a:rPr lang="en-US" smtClean="0">
                <a:solidFill>
                  <a:srgbClr val="696464"/>
                </a:solidFill>
                <a:latin typeface="Perpetu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10/15/2015</a:t>
            </a:fld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5A194F6-E453-4E46-9AE7-4699B8B8A229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883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9726" y="152400"/>
            <a:ext cx="5453074" cy="6345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03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Election of 1800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Thomas Jefferson-Republican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John Adams-Federalist</a:t>
            </a:r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702" y="2174875"/>
            <a:ext cx="3141396" cy="395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41" y="2174875"/>
            <a:ext cx="3314317" cy="395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309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Election of 1800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376343" y="1571175"/>
            <a:ext cx="3749040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Democratic-Republicans </a:t>
            </a:r>
            <a:r>
              <a:rPr lang="en-US" dirty="0"/>
              <a:t>were well organized at the state and local </a:t>
            </a:r>
            <a:r>
              <a:rPr lang="en-US" dirty="0" smtClean="0"/>
              <a:t>levels</a:t>
            </a:r>
          </a:p>
          <a:p>
            <a:r>
              <a:rPr lang="en-US" dirty="0" smtClean="0"/>
              <a:t>Federalists </a:t>
            </a:r>
            <a:r>
              <a:rPr lang="en-US" dirty="0"/>
              <a:t>were disorganized, and suffered a </a:t>
            </a:r>
            <a:r>
              <a:rPr lang="en-US" dirty="0" smtClean="0"/>
              <a:t>split </a:t>
            </a:r>
            <a:r>
              <a:rPr lang="en-US" dirty="0"/>
              <a:t>between their two major leaders, President Adams and Alexander Hamilton.</a:t>
            </a:r>
          </a:p>
        </p:txBody>
      </p:sp>
      <p:pic>
        <p:nvPicPr>
          <p:cNvPr id="2052" name="Picture 4" descr="ElectoralCollege1800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383" y="1600200"/>
            <a:ext cx="4259791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9529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Election of 1800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752600"/>
            <a:ext cx="4343400" cy="4724400"/>
          </a:xfrm>
        </p:spPr>
        <p:txBody>
          <a:bodyPr>
            <a:normAutofit fontScale="92500"/>
          </a:bodyPr>
          <a:lstStyle/>
          <a:p>
            <a:r>
              <a:rPr lang="en-US" dirty="0"/>
              <a:t>The election exposed one of the flaws in the original </a:t>
            </a:r>
            <a:r>
              <a:rPr lang="en-US" dirty="0" smtClean="0"/>
              <a:t>Constitution.</a:t>
            </a:r>
          </a:p>
          <a:p>
            <a:r>
              <a:rPr lang="en-US" dirty="0" smtClean="0"/>
              <a:t>Members </a:t>
            </a:r>
            <a:r>
              <a:rPr lang="en-US" dirty="0"/>
              <a:t>of the Electoral College were authorized by the original Constitution to vote for two names for President</a:t>
            </a:r>
            <a:r>
              <a:rPr lang="en-US" dirty="0" smtClean="0"/>
              <a:t>.</a:t>
            </a:r>
          </a:p>
          <a:p>
            <a:r>
              <a:rPr lang="en-US" dirty="0"/>
              <a:t>The Democratic-Republicans had planned for one of the electors to </a:t>
            </a:r>
            <a:r>
              <a:rPr lang="en-US" dirty="0" smtClean="0"/>
              <a:t>not cast his </a:t>
            </a:r>
            <a:r>
              <a:rPr lang="en-US" dirty="0"/>
              <a:t>second vote for Aaron Burr, which would have led to Jefferson receiving one electoral vote more than Burr. 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0" y="3200400"/>
            <a:ext cx="1828800" cy="2926080"/>
          </a:xfrm>
        </p:spPr>
        <p:txBody>
          <a:bodyPr>
            <a:normAutofit fontScale="92500"/>
          </a:bodyPr>
          <a:lstStyle/>
          <a:p>
            <a:endParaRPr lang="en-US" dirty="0"/>
          </a:p>
        </p:txBody>
      </p:sp>
      <p:pic>
        <p:nvPicPr>
          <p:cNvPr id="3074" name="Picture 2" descr="http://upload.wikimedia.org/wikipedia/commons/b/ba/AaronBur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447800"/>
            <a:ext cx="3915537" cy="472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9524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Election of 1800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962400" cy="5169408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rgbClr val="252525"/>
                </a:solidFill>
              </a:rPr>
              <a:t>Each elector who voted for Jefferson also voted for Burr, resulting in a tied electoral vote. </a:t>
            </a:r>
            <a:endParaRPr lang="en-US" dirty="0" smtClean="0">
              <a:solidFill>
                <a:srgbClr val="252525"/>
              </a:solidFill>
            </a:endParaRPr>
          </a:p>
          <a:p>
            <a:r>
              <a:rPr lang="en-US" dirty="0" smtClean="0">
                <a:solidFill>
                  <a:srgbClr val="252525"/>
                </a:solidFill>
              </a:rPr>
              <a:t>The </a:t>
            </a:r>
            <a:r>
              <a:rPr lang="en-US" dirty="0">
                <a:solidFill>
                  <a:srgbClr val="252525"/>
                </a:solidFill>
              </a:rPr>
              <a:t>election was then put into the hands </a:t>
            </a:r>
            <a:r>
              <a:rPr lang="en-US" dirty="0" smtClean="0">
                <a:solidFill>
                  <a:srgbClr val="252525"/>
                </a:solidFill>
              </a:rPr>
              <a:t>of the House of Representatives, which</a:t>
            </a:r>
            <a:r>
              <a:rPr lang="en-US" dirty="0">
                <a:solidFill>
                  <a:srgbClr val="252525"/>
                </a:solidFill>
              </a:rPr>
              <a:t>, after 35 votes </a:t>
            </a:r>
            <a:r>
              <a:rPr lang="en-US" dirty="0" smtClean="0">
                <a:solidFill>
                  <a:srgbClr val="252525"/>
                </a:solidFill>
              </a:rPr>
              <a:t>was tied.</a:t>
            </a:r>
          </a:p>
          <a:p>
            <a:r>
              <a:rPr lang="en-US" dirty="0" smtClean="0">
                <a:solidFill>
                  <a:srgbClr val="252525"/>
                </a:solidFill>
              </a:rPr>
              <a:t>Alexander Hamilton convinced New York delegates to break the tie on the 36</a:t>
            </a:r>
            <a:r>
              <a:rPr lang="en-US" baseline="30000" dirty="0" smtClean="0">
                <a:solidFill>
                  <a:srgbClr val="252525"/>
                </a:solidFill>
              </a:rPr>
              <a:t>th</a:t>
            </a:r>
            <a:r>
              <a:rPr lang="en-US" dirty="0" smtClean="0">
                <a:solidFill>
                  <a:srgbClr val="252525"/>
                </a:solidFill>
              </a:rPr>
              <a:t> ballot</a:t>
            </a:r>
            <a:endParaRPr lang="en-US" dirty="0">
              <a:solidFill>
                <a:srgbClr val="252525"/>
              </a:solidFill>
            </a:endParaRPr>
          </a:p>
          <a:p>
            <a:r>
              <a:rPr lang="en-US" dirty="0">
                <a:solidFill>
                  <a:srgbClr val="252525"/>
                </a:solidFill>
              </a:rPr>
              <a:t>To rectify the flaw in the original presidential election mechanism, the </a:t>
            </a:r>
            <a:r>
              <a:rPr lang="en-US" dirty="0"/>
              <a:t>Twelfth </a:t>
            </a:r>
            <a:r>
              <a:rPr lang="en-US" dirty="0" smtClean="0"/>
              <a:t>Amendment </a:t>
            </a:r>
            <a:r>
              <a:rPr lang="en-US" dirty="0">
                <a:solidFill>
                  <a:srgbClr val="252525"/>
                </a:solidFill>
              </a:rPr>
              <a:t>ratified in 1804, was added to the United States Constitution, </a:t>
            </a:r>
            <a:r>
              <a:rPr lang="en-US" dirty="0" smtClean="0">
                <a:solidFill>
                  <a:srgbClr val="252525"/>
                </a:solidFill>
              </a:rPr>
              <a:t>that </a:t>
            </a:r>
            <a:r>
              <a:rPr lang="en-US" dirty="0">
                <a:solidFill>
                  <a:srgbClr val="252525"/>
                </a:solidFill>
              </a:rPr>
              <a:t>electors make a </a:t>
            </a:r>
            <a:r>
              <a:rPr lang="en-US" dirty="0" smtClean="0">
                <a:solidFill>
                  <a:srgbClr val="252525"/>
                </a:solidFill>
              </a:rPr>
              <a:t>choice </a:t>
            </a:r>
            <a:r>
              <a:rPr lang="en-US" dirty="0">
                <a:solidFill>
                  <a:srgbClr val="252525"/>
                </a:solidFill>
              </a:rPr>
              <a:t>between their selections for president and vice-president.</a:t>
            </a:r>
          </a:p>
          <a:p>
            <a:endParaRPr lang="en-US" dirty="0"/>
          </a:p>
        </p:txBody>
      </p:sp>
      <p:pic>
        <p:nvPicPr>
          <p:cNvPr id="5" name="Picture 5" descr="vc1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881" y="1366032"/>
            <a:ext cx="4657725" cy="541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8846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Inauguration Speech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Why would Jefferson’s victory against Adams in 1800 be considered “revolutionary”?</a:t>
            </a:r>
          </a:p>
          <a:p>
            <a:r>
              <a:rPr lang="en-US" dirty="0" smtClean="0"/>
              <a:t>What of the inaugural speech addresses this “revolution”?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7575" y="1536192"/>
            <a:ext cx="3789625" cy="451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81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President Thomas Jefferson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Republican “Revolution”</a:t>
            </a:r>
          </a:p>
          <a:p>
            <a:r>
              <a:rPr lang="en-US" dirty="0" smtClean="0"/>
              <a:t>Marbury v. Madison</a:t>
            </a:r>
          </a:p>
          <a:p>
            <a:r>
              <a:rPr lang="en-US" dirty="0" smtClean="0"/>
              <a:t>Louisiana Purchase</a:t>
            </a:r>
          </a:p>
          <a:p>
            <a:r>
              <a:rPr lang="en-US" dirty="0" smtClean="0"/>
              <a:t>Barbary Wars</a:t>
            </a:r>
          </a:p>
          <a:p>
            <a:r>
              <a:rPr lang="en-US" dirty="0" smtClean="0"/>
              <a:t>Embargo Act of 1807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8628" y="1536192"/>
            <a:ext cx="3792041" cy="451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69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80127"/>
            <a:ext cx="5638800" cy="6561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45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4"/>
          <p:cNvSpPr>
            <a:spLocks noGrp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/>
          <a:lstStyle/>
          <a:p>
            <a:r>
              <a:rPr lang="en-US" altLang="en-US" smtClean="0"/>
              <a:t>Launching a New Nation</a:t>
            </a:r>
          </a:p>
        </p:txBody>
      </p:sp>
      <p:pic>
        <p:nvPicPr>
          <p:cNvPr id="9219" name="Picture 2" descr="http://upload.wikimedia.org/wikipedia/commons/thumb/b/b6/Gilbert_Stuart_Williamstown_Portrait_of_George_Washington.jpg/640px-Gilbert_Stuart_Williamstown_Portrait_of_George_Washingt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95400"/>
            <a:ext cx="3657600" cy="4378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http://upload.wikimedia.org/wikipedia/commons/thumb/2/25/US_Navy_031029-N-6236G-001_A_painting_of_President_John_Adams_%281735-1826%29%2C_2nd_president_of_the_United_States%2C_by_Asher_B._Durand_%281767-1845%29-crop.jpg/640px-US_Navy_031029-N-6236G-001_A_painting_of_President_John_Adams_%281735-1826%29%2C_2nd_president_of_the_United_States%2C_by_Asher_B._Durand_%281767-1845%29-cro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044752"/>
            <a:ext cx="2885188" cy="362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6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altLang="en-US" smtClean="0"/>
              <a:t>Election of 1796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 lnSpcReduction="10000"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1796, Washington announces he will not seek a third term as President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Thomas Jefferson ran as Republican candidate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John Adams ran as Federalist candidate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Back then, Pres. and VP were not elected together on the same ticket – instead candidate with most votes became Pres. and 2</a:t>
            </a:r>
            <a:r>
              <a:rPr lang="en-US" baseline="30000" dirty="0" smtClean="0"/>
              <a:t>nd</a:t>
            </a:r>
            <a:r>
              <a:rPr lang="en-US" dirty="0" smtClean="0"/>
              <a:t> place candidate became VP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Adams became Pres. (Federalist), Jefferson became VP (Republican) – led to serious tension over next 4 years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John Adams Wins the Election of 1796</a:t>
            </a:r>
            <a:endParaRPr lang="en-US" dirty="0"/>
          </a:p>
        </p:txBody>
      </p:sp>
      <p:pic>
        <p:nvPicPr>
          <p:cNvPr id="5" name="Content Placeholder 4" descr="1796.g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600200"/>
            <a:ext cx="4734176" cy="2895598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Narrow victory for Adams over Jefferson – 71 to 68</a:t>
            </a:r>
          </a:p>
          <a:p>
            <a:r>
              <a:rPr lang="en-US" dirty="0" smtClean="0"/>
              <a:t>The election demonstrates sectionalism</a:t>
            </a:r>
          </a:p>
          <a:p>
            <a:r>
              <a:rPr lang="en-US" dirty="0" smtClean="0"/>
              <a:t>John Adams instantly had  problems staying neutral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93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altLang="en-US" dirty="0" smtClean="0"/>
              <a:t>Washington’s Farewell Address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 fontScale="85000" lnSpcReduction="20000"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George Washington’s Farewell Address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sz="2400" dirty="0"/>
              <a:t>Praised benefits of federal govt.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sz="2400" dirty="0" smtClean="0"/>
              <a:t>Stressed importance of morality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sz="2400" dirty="0" smtClean="0"/>
              <a:t>Warned against national debt and deems taxes necessary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sz="2400" b="1" dirty="0" smtClean="0"/>
              <a:t>Warned against political parties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sz="2400" b="1" dirty="0" smtClean="0"/>
              <a:t>Warned against involvement in foreign affairs and creating alliances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sz="2400" dirty="0" smtClean="0"/>
              <a:t>Warned against creating a military that is too over-powering</a:t>
            </a:r>
          </a:p>
          <a:p>
            <a:pPr marL="365760" lvl="1" indent="0" fontAlgn="auto">
              <a:spcAft>
                <a:spcPts val="0"/>
              </a:spcAft>
              <a:buNone/>
              <a:defRPr/>
            </a:pPr>
            <a:endParaRPr lang="en-US" sz="2400" dirty="0" smtClean="0"/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Washington’s accomplishments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sz="2400" dirty="0" smtClean="0"/>
              <a:t>U.S. had a functioning govt.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sz="2400" dirty="0" smtClean="0"/>
              <a:t>Economy was improving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sz="2400" dirty="0" smtClean="0"/>
              <a:t>Had avoided war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sz="2400" dirty="0" smtClean="0"/>
              <a:t>British had been forced to leave forts in NW Territory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John Adams (F) (1797-1801)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XYZ Affair</a:t>
            </a:r>
          </a:p>
          <a:p>
            <a:r>
              <a:rPr lang="en-US" dirty="0" smtClean="0"/>
              <a:t>Quasi War</a:t>
            </a:r>
          </a:p>
          <a:p>
            <a:r>
              <a:rPr lang="en-US" dirty="0" smtClean="0"/>
              <a:t>Alien and Sedition Acts</a:t>
            </a:r>
          </a:p>
          <a:p>
            <a:r>
              <a:rPr lang="en-US" dirty="0" smtClean="0"/>
              <a:t>Virginia and Kentucky Resolutions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 smtClean="0"/>
              <a:t>Federalist</a:t>
            </a:r>
            <a:endParaRPr lang="en-US" dirty="0"/>
          </a:p>
        </p:txBody>
      </p:sp>
      <p:pic>
        <p:nvPicPr>
          <p:cNvPr id="29698" name="Picture 2" descr="http://upload.wikimedia.org/wikipedia/commons/thumb/2/25/US_Navy_031029-N-6236G-001_A_painting_of_President_John_Adams_%281735-1826%29%2C_2nd_president_of_the_United_States%2C_by_Asher_B._Durand_%281767-1845%29-crop.jpg/640px-US_Navy_031029-N-6236G-001_A_painting_of_President_John_Adams_%281735-1826%29%2C_2nd_president_of_the_United_States%2C_by_Asher_B._Durand_%281767-1845%29-cr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16869"/>
            <a:ext cx="3962400" cy="4983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599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0" y="152400"/>
            <a:ext cx="7162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XYZ Affair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152400" y="1447800"/>
            <a:ext cx="4038600" cy="5105400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en-US" dirty="0" smtClean="0"/>
              <a:t>French attacks on American ships began because of their irritation with the Jay Treaty</a:t>
            </a:r>
          </a:p>
          <a:p>
            <a:pPr lvl="0"/>
            <a:r>
              <a:rPr lang="en-US" dirty="0" smtClean="0"/>
              <a:t>Adams sent Charles Pinckney, John Marshall and Elbridge Gerry to negotiate a settlement with French</a:t>
            </a:r>
          </a:p>
          <a:p>
            <a:pPr lvl="0">
              <a:buClr>
                <a:srgbClr val="D34817"/>
              </a:buClr>
            </a:pPr>
            <a:r>
              <a:rPr lang="en-US" dirty="0" smtClean="0"/>
              <a:t>French foreign minister Talleyrand sent agents (X, Y, Z) to demand a bribe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from the </a:t>
            </a:r>
            <a:r>
              <a:rPr lang="en-US" dirty="0">
                <a:solidFill>
                  <a:prstClr val="black"/>
                </a:solidFill>
              </a:rPr>
              <a:t>American </a:t>
            </a:r>
            <a:r>
              <a:rPr lang="en-US" dirty="0" smtClean="0">
                <a:solidFill>
                  <a:prstClr val="black"/>
                </a:solidFill>
              </a:rPr>
              <a:t>delegation</a:t>
            </a:r>
            <a:r>
              <a:rPr lang="en-US" dirty="0" smtClean="0"/>
              <a:t> in order to negotiate</a:t>
            </a:r>
          </a:p>
          <a:p>
            <a:pPr lvl="0">
              <a:buClr>
                <a:srgbClr val="D34817"/>
              </a:buClr>
            </a:pPr>
            <a:r>
              <a:rPr lang="en-US" dirty="0" smtClean="0"/>
              <a:t>X, Y, Z Affair – angered Adams and Americans; “millions for defense, but not one cent for tribute!”</a:t>
            </a:r>
          </a:p>
          <a:p>
            <a:pPr lvl="0"/>
            <a:r>
              <a:rPr lang="en-US" dirty="0" smtClean="0"/>
              <a:t>US cuts trade with France and battled France’s Navy for 2 years</a:t>
            </a:r>
          </a:p>
          <a:p>
            <a:pPr lvl="0"/>
            <a:r>
              <a:rPr lang="en-US" dirty="0" smtClean="0"/>
              <a:t>Led to creation of American Navy and the tripling in size of U.S. Army</a:t>
            </a:r>
          </a:p>
          <a:p>
            <a:pPr lvl="0"/>
            <a:r>
              <a:rPr lang="en-US" b="1" dirty="0"/>
              <a:t>Quasi-War</a:t>
            </a:r>
            <a:r>
              <a:rPr lang="en-US" dirty="0"/>
              <a:t> (Undeclared War) with France divides the </a:t>
            </a:r>
            <a:r>
              <a:rPr lang="en-US" dirty="0" smtClean="0"/>
              <a:t>nation (Federalists for the war, Republicans against)</a:t>
            </a:r>
            <a:endParaRPr lang="en-US" dirty="0"/>
          </a:p>
          <a:p>
            <a:endParaRPr lang="en-US" dirty="0"/>
          </a:p>
        </p:txBody>
      </p:sp>
      <p:pic>
        <p:nvPicPr>
          <p:cNvPr id="7" name="Content Placeholder 6" descr="USS_Constellation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-11635" y="152400"/>
            <a:ext cx="1047314" cy="1026662"/>
          </a:xfrm>
        </p:spPr>
      </p:pic>
      <p:pic>
        <p:nvPicPr>
          <p:cNvPr id="41986" name="Picture 2" descr="http://upload.wikimedia.org/wikipedia/commons/e/ef/Property_protected_%C3%A0_la_fran%C3%A7ois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52400"/>
            <a:ext cx="4546102" cy="2898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88" name="Picture 4" descr="http://upload.wikimedia.org/wikipedia/commons/thumb/f/fe/John_Marshall_by_Henry_Inman%2C_1832.jpg/640px-John_Marshall_by_Henry_Inman%2C_183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451" y="3429000"/>
            <a:ext cx="2438400" cy="3021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0" name="Picture 6" descr="http://upload.wikimedia.org/wikipedia/commons/thumb/9/9d/Elbridge-gerry-painting.jpg/640px-Elbridge-gerry-paintin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712" y="4627245"/>
            <a:ext cx="1718445" cy="2029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2" name="Picture 8" descr="http://upload.wikimedia.org/wikipedia/commons/5/59/CharlesCPinckney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0096" y="2286000"/>
            <a:ext cx="1807679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31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Alien and Sedition Act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4572000" cy="4953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 Federalists passed the controversial Alien and Sedition Act to silence critics and D-Rs</a:t>
            </a:r>
          </a:p>
          <a:p>
            <a:pPr lvl="0"/>
            <a:r>
              <a:rPr lang="en-US" b="1" dirty="0"/>
              <a:t>Alien Act:</a:t>
            </a:r>
            <a:endParaRPr lang="en-US" sz="4400" b="1" dirty="0"/>
          </a:p>
          <a:p>
            <a:pPr lvl="1"/>
            <a:r>
              <a:rPr lang="en-US" dirty="0"/>
              <a:t>Made it harder for people to immigrate – raised resident </a:t>
            </a:r>
            <a:r>
              <a:rPr lang="en-US" dirty="0" smtClean="0"/>
              <a:t>requirements from 5 to 14 years (most Aliens voted for the Republican party)</a:t>
            </a:r>
            <a:endParaRPr lang="en-US" sz="4000" dirty="0"/>
          </a:p>
          <a:p>
            <a:pPr lvl="1"/>
            <a:r>
              <a:rPr lang="en-US" dirty="0" smtClean="0"/>
              <a:t>Allowed </a:t>
            </a:r>
            <a:r>
              <a:rPr lang="en-US" dirty="0"/>
              <a:t>executive branch to deport any aliens that might be a threat to the nation</a:t>
            </a:r>
            <a:endParaRPr lang="en-US" sz="4000" dirty="0"/>
          </a:p>
          <a:p>
            <a:pPr lvl="0"/>
            <a:r>
              <a:rPr lang="en-US" b="1" dirty="0"/>
              <a:t>Sedition Act:</a:t>
            </a:r>
            <a:endParaRPr lang="en-US" sz="4400" b="1" dirty="0"/>
          </a:p>
          <a:p>
            <a:pPr lvl="1"/>
            <a:r>
              <a:rPr lang="en-US" dirty="0" smtClean="0"/>
              <a:t>Made it a crime for citizens to publicly discredit the federal government </a:t>
            </a:r>
          </a:p>
          <a:p>
            <a:pPr lvl="1"/>
            <a:r>
              <a:rPr lang="en-US" dirty="0" smtClean="0"/>
              <a:t>Was </a:t>
            </a:r>
            <a:r>
              <a:rPr lang="en-US" dirty="0"/>
              <a:t>initiated to limit free speech of publications </a:t>
            </a:r>
            <a:r>
              <a:rPr lang="en-US" dirty="0" smtClean="0"/>
              <a:t>that spoke </a:t>
            </a:r>
            <a:r>
              <a:rPr lang="en-US" dirty="0"/>
              <a:t>out against </a:t>
            </a:r>
            <a:r>
              <a:rPr lang="en-US" dirty="0" smtClean="0"/>
              <a:t>Federalist (many Republican editors arrested and fined)</a:t>
            </a:r>
            <a:endParaRPr lang="en-US" sz="4000" dirty="0"/>
          </a:p>
          <a:p>
            <a:endParaRPr lang="en-US" dirty="0"/>
          </a:p>
        </p:txBody>
      </p:sp>
      <p:pic>
        <p:nvPicPr>
          <p:cNvPr id="4" name="Picture 2" descr="http://upload.wikimedia.org/wikipedia/commons/thumb/2/25/US_Navy_031029-N-6236G-001_A_painting_of_President_John_Adams_%281735-1826%29%2C_2nd_president_of_the_United_States%2C_by_Asher_B._Durand_%281767-1845%29-crop.jpg/640px-US_Navy_031029-N-6236G-001_A_painting_of_President_John_Adams_%281735-1826%29%2C_2nd_president_of_the_United_States%2C_by_Asher_B._Durand_%281767-1845%29-cr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447800"/>
            <a:ext cx="3188095" cy="401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3896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Response to the A&amp;S 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4495800" cy="5181600"/>
          </a:xfrm>
        </p:spPr>
        <p:txBody>
          <a:bodyPr>
            <a:normAutofit fontScale="40000" lnSpcReduction="20000"/>
          </a:bodyPr>
          <a:lstStyle/>
          <a:p>
            <a:r>
              <a:rPr lang="en-US" sz="5100" b="1" dirty="0" smtClean="0"/>
              <a:t>Virginia and Kentucky Resolutions 1798-1799</a:t>
            </a:r>
          </a:p>
          <a:p>
            <a:pPr lvl="1"/>
            <a:r>
              <a:rPr lang="en-US" sz="5000" dirty="0" smtClean="0"/>
              <a:t>Jefferson (Kentucky Resolution) and Madison (VA Resolution)  wrote documents declaring the Alien and Sedition Acts unconstitutional</a:t>
            </a:r>
          </a:p>
          <a:p>
            <a:pPr lvl="0"/>
            <a:r>
              <a:rPr lang="en-US" sz="5000" dirty="0" smtClean="0"/>
              <a:t>Argued that acts violated first amendment rights to freedom of speech and the press</a:t>
            </a:r>
          </a:p>
          <a:p>
            <a:pPr lvl="0"/>
            <a:r>
              <a:rPr lang="en-US" sz="5000" dirty="0" smtClean="0"/>
              <a:t>They claimed that the states had the power to </a:t>
            </a:r>
            <a:r>
              <a:rPr lang="en-US" sz="5000" b="1" dirty="0" smtClean="0"/>
              <a:t>nullify</a:t>
            </a:r>
            <a:r>
              <a:rPr lang="en-US" sz="5000" dirty="0" smtClean="0"/>
              <a:t> (declare void) federal laws that were unconstitutional</a:t>
            </a:r>
          </a:p>
          <a:p>
            <a:pPr lvl="0"/>
            <a:r>
              <a:rPr lang="en-US" sz="5000" dirty="0"/>
              <a:t>T</a:t>
            </a:r>
            <a:r>
              <a:rPr lang="en-US" sz="5000" dirty="0" smtClean="0"/>
              <a:t>hese resolutions don’t win wide support, but it does elevate the debate to a national  level</a:t>
            </a:r>
          </a:p>
          <a:p>
            <a:pPr lvl="0"/>
            <a:r>
              <a:rPr lang="en-US" sz="5000" dirty="0" smtClean="0"/>
              <a:t>Violent arguments broke out on the House of Representation floor  </a:t>
            </a:r>
          </a:p>
          <a:p>
            <a:pPr lvl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en-US" dirty="0"/>
              <a:t> </a:t>
            </a:r>
            <a:endParaRPr lang="en-US" sz="4000" dirty="0"/>
          </a:p>
          <a:p>
            <a:endParaRPr lang="en-US" dirty="0"/>
          </a:p>
        </p:txBody>
      </p:sp>
      <p:pic>
        <p:nvPicPr>
          <p:cNvPr id="5" name="Picture 4" descr="Jeffers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10200" y="1295400"/>
            <a:ext cx="2009521" cy="2397043"/>
          </a:xfrm>
          <a:prstGeom prst="rect">
            <a:avLst/>
          </a:prstGeom>
        </p:spPr>
      </p:pic>
      <p:pic>
        <p:nvPicPr>
          <p:cNvPr id="6" name="Picture 5" descr="Madis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2201" y="3810000"/>
            <a:ext cx="2128774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066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Washington's Leadership and Presidency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Washington's Leadership and Presidency</Template>
  <TotalTime>280</TotalTime>
  <Words>682</Words>
  <Application>Microsoft Office PowerPoint</Application>
  <PresentationFormat>On-screen Show (4:3)</PresentationFormat>
  <Paragraphs>79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Calibri</vt:lpstr>
      <vt:lpstr>Franklin Gothic Book</vt:lpstr>
      <vt:lpstr>Perpetua</vt:lpstr>
      <vt:lpstr>Tw Cen MT</vt:lpstr>
      <vt:lpstr>Wingdings</vt:lpstr>
      <vt:lpstr>Wingdings 2</vt:lpstr>
      <vt:lpstr>Washington's Leadership and Presidency</vt:lpstr>
      <vt:lpstr>Equity</vt:lpstr>
      <vt:lpstr>1_Equity</vt:lpstr>
      <vt:lpstr>PowerPoint Presentation</vt:lpstr>
      <vt:lpstr>PowerPoint Presentation</vt:lpstr>
      <vt:lpstr>Election of 1796</vt:lpstr>
      <vt:lpstr>John Adams Wins the Election of 1796</vt:lpstr>
      <vt:lpstr>Washington’s Farewell Address</vt:lpstr>
      <vt:lpstr>John Adams (F) (1797-1801)</vt:lpstr>
      <vt:lpstr>XYZ Affair</vt:lpstr>
      <vt:lpstr>Alien and Sedition Act</vt:lpstr>
      <vt:lpstr>Response to the A&amp;S Acts</vt:lpstr>
      <vt:lpstr>Election of 1800</vt:lpstr>
      <vt:lpstr>Election of 1800</vt:lpstr>
      <vt:lpstr>Election of 1800</vt:lpstr>
      <vt:lpstr>Election of 1800</vt:lpstr>
      <vt:lpstr>Inauguration Speech</vt:lpstr>
      <vt:lpstr>President Thomas Jefferson</vt:lpstr>
      <vt:lpstr>PowerPoint Presentation</vt:lpstr>
    </vt:vector>
  </TitlesOfParts>
  <Company>Wake County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Dalton Edwards</dc:creator>
  <cp:lastModifiedBy>dedwards4</cp:lastModifiedBy>
  <cp:revision>7</cp:revision>
  <dcterms:created xsi:type="dcterms:W3CDTF">2014-10-08T19:23:08Z</dcterms:created>
  <dcterms:modified xsi:type="dcterms:W3CDTF">2015-10-15T14:16:50Z</dcterms:modified>
</cp:coreProperties>
</file>