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65" r:id="rId3"/>
    <p:sldId id="261" r:id="rId4"/>
    <p:sldId id="266" r:id="rId5"/>
    <p:sldId id="259" r:id="rId6"/>
    <p:sldId id="260" r:id="rId7"/>
    <p:sldId id="262" r:id="rId8"/>
    <p:sldId id="263" r:id="rId9"/>
    <p:sldId id="264" r:id="rId10"/>
    <p:sldId id="256" r:id="rId11"/>
    <p:sldId id="271" r:id="rId12"/>
    <p:sldId id="267" r:id="rId13"/>
    <p:sldId id="269" r:id="rId14"/>
    <p:sldId id="268"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10A5D-1EA8-4600-856F-65EA30941D24}" type="datetimeFigureOut">
              <a:rPr lang="en-US" smtClean="0"/>
              <a:pPr/>
              <a:t>3/24/2015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09BE4-A361-4D85-82D7-4D1FE3DA6567}" type="slidenum">
              <a:rPr lang="en-US" smtClean="0"/>
              <a:pPr/>
              <a:t>‹#›</a:t>
            </a:fld>
            <a:endParaRPr lang="en-US"/>
          </a:p>
        </p:txBody>
      </p:sp>
    </p:spTree>
    <p:extLst>
      <p:ext uri="{BB962C8B-B14F-4D97-AF65-F5344CB8AC3E}">
        <p14:creationId xmlns:p14="http://schemas.microsoft.com/office/powerpoint/2010/main" val="152729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800" dirty="0" smtClean="0">
                <a:solidFill>
                  <a:schemeClr val="tx1"/>
                </a:solidFill>
                <a:latin typeface="+mn-lt"/>
              </a:rPr>
              <a:t>A desire for normalcy after World War I and fear of communism and “foreigners” led to postwar isolationism in the 1920s.</a:t>
            </a:r>
          </a:p>
          <a:p>
            <a:pPr lvl="1"/>
            <a:endParaRPr lang="en-US" sz="800" dirty="0" smtClean="0">
              <a:solidFill>
                <a:schemeClr val="tx1"/>
              </a:solidFill>
              <a:latin typeface="+mn-lt"/>
            </a:endParaRPr>
          </a:p>
          <a:p>
            <a:pPr lvl="1"/>
            <a:r>
              <a:rPr lang="en-US" sz="800" dirty="0" smtClean="0">
                <a:solidFill>
                  <a:schemeClr val="tx1"/>
                </a:solidFill>
                <a:latin typeface="+mn-lt"/>
              </a:rPr>
              <a:t>Consumer goods fueled the business boom of the 1920s as the standard of living rose dramatically.</a:t>
            </a:r>
          </a:p>
          <a:p>
            <a:pPr lvl="1"/>
            <a:r>
              <a:rPr lang="en-US" sz="800" dirty="0" smtClean="0">
                <a:solidFill>
                  <a:schemeClr val="tx1"/>
                </a:solidFill>
                <a:latin typeface="+mn-lt"/>
              </a:rPr>
              <a:t>As the prosperity of the 1920s ended, severe economic problems caused the Great Depression of the 1930s.</a:t>
            </a:r>
          </a:p>
          <a:p>
            <a:pPr lvl="1"/>
            <a:r>
              <a:rPr lang="en-US" sz="800" dirty="0" smtClean="0">
                <a:solidFill>
                  <a:schemeClr val="tx1"/>
                </a:solidFill>
                <a:latin typeface="+mn-lt"/>
              </a:rPr>
              <a:t>American women pursued careers and assumed different social roles during the 1920s.</a:t>
            </a:r>
          </a:p>
          <a:p>
            <a:pPr lvl="1"/>
            <a:r>
              <a:rPr lang="en-US" sz="800" dirty="0" smtClean="0">
                <a:solidFill>
                  <a:schemeClr val="tx1"/>
                </a:solidFill>
                <a:latin typeface="+mn-lt"/>
              </a:rPr>
              <a:t>African-Americans challenged white-dominated society through a variety of methods during the 1920s and 1930s.</a:t>
            </a:r>
          </a:p>
          <a:p>
            <a:pPr lvl="1"/>
            <a:r>
              <a:rPr lang="en-US" sz="800" dirty="0" smtClean="0">
                <a:solidFill>
                  <a:schemeClr val="tx1"/>
                </a:solidFill>
                <a:latin typeface="+mn-lt"/>
              </a:rPr>
              <a:t>The New Deal led to a large scale expansion of the federal government’s role in regulating the economy.</a:t>
            </a:r>
          </a:p>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95E939-0F30-44E4-96E9-0BCB0D779A3C}" type="slidenum">
              <a:rPr lang="en-US"/>
              <a:pPr/>
              <a:t>2</a:t>
            </a:fld>
            <a:endParaRPr lang="en-US"/>
          </a:p>
        </p:txBody>
      </p:sp>
      <p:sp>
        <p:nvSpPr>
          <p:cNvPr id="400386" name="Rectangle 4098"/>
          <p:cNvSpPr>
            <a:spLocks noGrp="1" noRot="1" noChangeAspect="1" noChangeArrowheads="1" noTextEdit="1"/>
          </p:cNvSpPr>
          <p:nvPr>
            <p:ph type="sldImg"/>
          </p:nvPr>
        </p:nvSpPr>
        <p:spPr>
          <a:ln/>
        </p:spPr>
      </p:sp>
      <p:sp>
        <p:nvSpPr>
          <p:cNvPr id="400387" name="Rectangle 4099"/>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Harlem Renaissance, Lost</a:t>
            </a:r>
            <a:r>
              <a:rPr lang="en-US" baseline="0" dirty="0" smtClean="0"/>
              <a:t> Generation of American writers</a:t>
            </a:r>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that an ironic consequence was a great increase in the Hispanic Catholic population of the United States.  People of Latin American descent (chiefly Mexican, Puerto Ricans, and Cubans) became the fastest-growing ethnic minority in the country.</a:t>
            </a:r>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going </a:t>
            </a:r>
            <a:r>
              <a:rPr lang="en-US" sz="1200" kern="1200" dirty="0" err="1" smtClean="0">
                <a:solidFill>
                  <a:schemeClr val="tx1"/>
                </a:solidFill>
                <a:latin typeface="+mn-lt"/>
                <a:ea typeface="+mn-ea"/>
                <a:cs typeface="+mn-cs"/>
              </a:rPr>
              <a:t>nativist</a:t>
            </a:r>
            <a:r>
              <a:rPr lang="en-US" sz="1200" kern="1200" dirty="0" smtClean="0">
                <a:solidFill>
                  <a:schemeClr val="tx1"/>
                </a:solidFill>
                <a:latin typeface="+mn-lt"/>
                <a:ea typeface="+mn-ea"/>
                <a:cs typeface="+mn-cs"/>
              </a:rPr>
              <a:t>, the Klan was now national and no longer restricted to the South.  Its appeal reached areas such as Oregon and Maine.  It thrived in small towns and cities in the North, and especially in the Midwest.  It flourished outside the south among the urban social mainstream—attracting clergymen, engineers, accountants, managers, small businessmen, and store owners.  And it was preoccupied with the defense of white “native” women and Christian morals.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Klan was a reaction to shifting moral standards, the declining influence of the churches, and the broadmindedness of city dwellers and college students.  In the Southwest, it became more than anything, a moral crusade—“It is going to drive the bootleggers forever out of this land”, declared a Texan.  “It is going to bring clean moving pictures…clean literature…break up roadside parking…enforce the laws…protect homes.”  </a:t>
            </a:r>
          </a:p>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109BE4-A361-4D85-82D7-4D1FE3DA656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1F3A6F5-7807-4038-A713-2D8FEE160E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61BCE2-49A4-4A72-9496-107228D4BB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459B4B-98C9-4E62-BE4B-F019DABCAA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7C68A8-D1CE-4F24-8C80-F08B39402A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637DE42-8649-4E98-8209-7DA9853176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884219-6306-4606-BD5A-C5C43B637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498C51-B4C8-459F-B699-FF46F02BF8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F43DC6-EB7F-4061-8B41-63F21E2E87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7B7B11-F846-4C67-86E0-BFA3FE67F6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E8867D-6372-4471-9721-08A64FDA33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42F340-A841-4D80-91F7-8F41214D908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6C7B5B9-A1A2-4384-98DE-E9D7B0FD53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Roaring Twenties</a:t>
            </a:r>
            <a:endParaRPr lang="en-US" dirty="0"/>
          </a:p>
        </p:txBody>
      </p:sp>
      <p:sp>
        <p:nvSpPr>
          <p:cNvPr id="3" name="Subtitle 2"/>
          <p:cNvSpPr>
            <a:spLocks noGrp="1"/>
          </p:cNvSpPr>
          <p:nvPr>
            <p:ph type="subTitle" idx="1"/>
          </p:nvPr>
        </p:nvSpPr>
        <p:spPr/>
        <p:txBody>
          <a:bodyPr/>
          <a:lstStyle/>
          <a:p>
            <a:r>
              <a:rPr lang="en-US" sz="1400" dirty="0" smtClean="0"/>
              <a:t>The Jazz Age</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6477000"/>
            <a:ext cx="7726680" cy="67056"/>
          </a:xfrm>
        </p:spPr>
        <p:txBody>
          <a:bodyPr>
            <a:noAutofit/>
          </a:bodyPr>
          <a:lstStyle/>
          <a:p>
            <a:r>
              <a:rPr lang="en-US" sz="2400" dirty="0" smtClean="0"/>
              <a:t/>
            </a:r>
            <a:br>
              <a:rPr lang="en-US" sz="2400" dirty="0" smtClean="0"/>
            </a:br>
            <a:r>
              <a:rPr lang="en-US" sz="2400" dirty="0" smtClean="0"/>
              <a:t/>
            </a:r>
            <a:br>
              <a:rPr lang="en-US" sz="2400" dirty="0" smtClean="0"/>
            </a:br>
            <a:r>
              <a:rPr lang="en-US" sz="2400" dirty="0"/>
              <a:t> </a:t>
            </a:r>
            <a:r>
              <a:rPr lang="en-US" sz="2400" dirty="0" smtClean="0"/>
              <a:t>    </a:t>
            </a:r>
            <a:r>
              <a:rPr lang="en-US" sz="2400" dirty="0" err="1" smtClean="0"/>
              <a:t>Nicolo</a:t>
            </a:r>
            <a:r>
              <a:rPr lang="en-US" sz="2400" dirty="0" smtClean="0"/>
              <a:t> </a:t>
            </a:r>
            <a:r>
              <a:rPr lang="en-US" sz="2400" dirty="0" smtClean="0"/>
              <a:t>Sacco and Bartolomeo Vanzetti</a:t>
            </a:r>
            <a:br>
              <a:rPr lang="en-US" sz="2400" dirty="0" smtClean="0"/>
            </a:br>
            <a:r>
              <a:rPr lang="en-US" sz="2400" dirty="0" smtClean="0"/>
              <a:t/>
            </a:r>
            <a:br>
              <a:rPr lang="en-US" sz="2400" dirty="0" smtClean="0"/>
            </a:br>
            <a:r>
              <a:rPr lang="en-US" sz="2400" dirty="0" smtClean="0"/>
              <a:t>“A good shoemaker and a poor fish peddler”</a:t>
            </a:r>
            <a:r>
              <a:rPr lang="en-US" sz="2800" dirty="0" smtClean="0"/>
              <a:t/>
            </a:r>
            <a:br>
              <a:rPr lang="en-US" sz="2800" dirty="0" smtClean="0"/>
            </a:br>
            <a:endParaRPr lang="en-US" sz="2800" dirty="0"/>
          </a:p>
        </p:txBody>
      </p:sp>
      <p:pic>
        <p:nvPicPr>
          <p:cNvPr id="2053" name="Picture 5" descr="SACCO&amp;V"/>
          <p:cNvPicPr>
            <a:picLocks noChangeAspect="1" noChangeArrowheads="1"/>
          </p:cNvPicPr>
          <p:nvPr/>
        </p:nvPicPr>
        <p:blipFill>
          <a:blip r:embed="rId3" cstate="print"/>
          <a:srcRect/>
          <a:stretch>
            <a:fillRect/>
          </a:stretch>
        </p:blipFill>
        <p:spPr bwMode="auto">
          <a:xfrm>
            <a:off x="1600200" y="457200"/>
            <a:ext cx="5715000" cy="45262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410200"/>
            <a:ext cx="8183880" cy="1051560"/>
          </a:xfrm>
        </p:spPr>
        <p:txBody>
          <a:bodyPr>
            <a:normAutofit fontScale="90000"/>
          </a:bodyPr>
          <a:lstStyle/>
          <a:p>
            <a:r>
              <a:rPr lang="en-US" dirty="0" err="1" smtClean="0"/>
              <a:t>Nicolo</a:t>
            </a:r>
            <a:r>
              <a:rPr lang="en-US" dirty="0" smtClean="0"/>
              <a:t> Sacco and </a:t>
            </a:r>
            <a:r>
              <a:rPr lang="en-US" dirty="0" err="1" smtClean="0"/>
              <a:t>Bartolomeo</a:t>
            </a:r>
            <a:r>
              <a:rPr lang="en-US" dirty="0" smtClean="0"/>
              <a:t> Vanzetti</a:t>
            </a:r>
            <a:endParaRPr lang="en-US" dirty="0"/>
          </a:p>
        </p:txBody>
      </p:sp>
      <p:sp>
        <p:nvSpPr>
          <p:cNvPr id="6" name="Content Placeholder 5"/>
          <p:cNvSpPr>
            <a:spLocks noGrp="1"/>
          </p:cNvSpPr>
          <p:nvPr>
            <p:ph sz="half" idx="1"/>
          </p:nvPr>
        </p:nvSpPr>
        <p:spPr>
          <a:xfrm>
            <a:off x="533400" y="381000"/>
            <a:ext cx="7943848" cy="6327648"/>
          </a:xfrm>
        </p:spPr>
        <p:txBody>
          <a:bodyPr>
            <a:normAutofit/>
          </a:bodyPr>
          <a:lstStyle/>
          <a:p>
            <a:pPr lvl="1"/>
            <a:r>
              <a:rPr lang="en-US" sz="2800" dirty="0" smtClean="0"/>
              <a:t>A year after their arrest—the jury deliberated for 5 hours before convicting both men of robbery and murder</a:t>
            </a:r>
          </a:p>
          <a:p>
            <a:pPr lvl="1"/>
            <a:r>
              <a:rPr lang="en-US" sz="2800" dirty="0" smtClean="0"/>
              <a:t>All evidence circumstantial</a:t>
            </a:r>
          </a:p>
          <a:p>
            <a:pPr lvl="1"/>
            <a:r>
              <a:rPr lang="en-US" sz="2800" dirty="0" smtClean="0"/>
              <a:t>Quick decision for a trial that had lasted 7 weeks; that heard 160 witnesses and gained international </a:t>
            </a:r>
            <a:r>
              <a:rPr lang="en-US" sz="2800" dirty="0" smtClean="0"/>
              <a:t>attention</a:t>
            </a:r>
          </a:p>
          <a:p>
            <a:pPr lvl="1"/>
            <a:r>
              <a:rPr lang="en-US" sz="2800" dirty="0" smtClean="0"/>
              <a:t>August 22, 1927, Sacco and Vanzetti were electrocuted</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Nicolo</a:t>
            </a:r>
            <a:r>
              <a:rPr lang="en-US" dirty="0" smtClean="0"/>
              <a:t> Sacco and </a:t>
            </a:r>
            <a:r>
              <a:rPr lang="en-US" dirty="0" err="1" smtClean="0"/>
              <a:t>Bartolomeo</a:t>
            </a:r>
            <a:r>
              <a:rPr lang="en-US" dirty="0" smtClean="0"/>
              <a:t> Vanzetti</a:t>
            </a:r>
            <a:endParaRPr lang="en-US" dirty="0"/>
          </a:p>
        </p:txBody>
      </p:sp>
      <p:sp>
        <p:nvSpPr>
          <p:cNvPr id="6" name="Content Placeholder 5"/>
          <p:cNvSpPr>
            <a:spLocks noGrp="1"/>
          </p:cNvSpPr>
          <p:nvPr>
            <p:ph sz="half" idx="1"/>
          </p:nvPr>
        </p:nvSpPr>
        <p:spPr>
          <a:xfrm>
            <a:off x="514352" y="530352"/>
            <a:ext cx="7562848" cy="4389120"/>
          </a:xfrm>
        </p:spPr>
        <p:txBody>
          <a:bodyPr>
            <a:normAutofit/>
          </a:bodyPr>
          <a:lstStyle/>
          <a:p>
            <a:r>
              <a:rPr lang="en-US" b="1" dirty="0" smtClean="0"/>
              <a:t>Legal system failed</a:t>
            </a:r>
          </a:p>
          <a:p>
            <a:pPr lvl="1"/>
            <a:r>
              <a:rPr lang="en-US" dirty="0" smtClean="0"/>
              <a:t>All evidence pointed to a professional job; neither man had a past criminal record</a:t>
            </a:r>
          </a:p>
          <a:p>
            <a:pPr lvl="1"/>
            <a:r>
              <a:rPr lang="en-US" dirty="0" smtClean="0"/>
              <a:t>Irregular procedures by prosecutor’s office:  during the first 2 days of questioning, neither suspect was told why they were arrested; questioning about political beliefs, not crime</a:t>
            </a:r>
          </a:p>
          <a:p>
            <a:pPr lvl="1"/>
            <a:r>
              <a:rPr lang="en-US" dirty="0" smtClean="0"/>
              <a:t>Eyewitnesses could not identify Sacco and Vanzetti in a police lineup.  Police had forced both men to pose with guns in their hands</a:t>
            </a:r>
            <a:endParaRPr lang="en-US" dirty="0" smtClean="0"/>
          </a:p>
          <a:p>
            <a:pPr lvl="1"/>
            <a:r>
              <a:rPr lang="en-US" dirty="0" smtClean="0"/>
              <a:t>Their </a:t>
            </a:r>
            <a:r>
              <a:rPr lang="en-US" dirty="0" smtClean="0"/>
              <a:t>fingerprints </a:t>
            </a:r>
            <a:r>
              <a:rPr lang="en-US" dirty="0" smtClean="0"/>
              <a:t>did not match </a:t>
            </a:r>
            <a:r>
              <a:rPr lang="en-US" dirty="0" smtClean="0"/>
              <a:t>those at the crime scene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257800"/>
            <a:ext cx="8183880" cy="1051560"/>
          </a:xfrm>
        </p:spPr>
        <p:txBody>
          <a:bodyPr>
            <a:normAutofit fontScale="90000"/>
          </a:bodyPr>
          <a:lstStyle/>
          <a:p>
            <a:r>
              <a:rPr lang="en-US" dirty="0" err="1" smtClean="0"/>
              <a:t>Nicolo</a:t>
            </a:r>
            <a:r>
              <a:rPr lang="en-US" dirty="0" smtClean="0"/>
              <a:t> Sacco and </a:t>
            </a:r>
            <a:r>
              <a:rPr lang="en-US" dirty="0" err="1" smtClean="0"/>
              <a:t>Bartolomeo</a:t>
            </a:r>
            <a:r>
              <a:rPr lang="en-US" dirty="0" smtClean="0"/>
              <a:t> Vanzetti</a:t>
            </a:r>
            <a:endParaRPr lang="en-US" dirty="0"/>
          </a:p>
        </p:txBody>
      </p:sp>
      <p:sp>
        <p:nvSpPr>
          <p:cNvPr id="6" name="Content Placeholder 5"/>
          <p:cNvSpPr>
            <a:spLocks noGrp="1"/>
          </p:cNvSpPr>
          <p:nvPr>
            <p:ph sz="half" idx="1"/>
          </p:nvPr>
        </p:nvSpPr>
        <p:spPr>
          <a:xfrm>
            <a:off x="514352" y="530352"/>
            <a:ext cx="7562848" cy="4727448"/>
          </a:xfrm>
        </p:spPr>
        <p:txBody>
          <a:bodyPr>
            <a:normAutofit/>
          </a:bodyPr>
          <a:lstStyle/>
          <a:p>
            <a:r>
              <a:rPr lang="en-US" b="1" dirty="0" smtClean="0"/>
              <a:t>Legal system failed</a:t>
            </a:r>
          </a:p>
          <a:p>
            <a:pPr lvl="1"/>
            <a:r>
              <a:rPr lang="en-US" sz="2400" dirty="0" smtClean="0"/>
              <a:t>Italians </a:t>
            </a:r>
            <a:r>
              <a:rPr lang="en-US" sz="2400" dirty="0"/>
              <a:t>who could back up Sacco and Vanzetti's alibis—Sacco claimed to be in New York applying for a visa, while Vanzetti swore he was delivering eels to his customers—were considered to be too sympathetic to their fellow countrymen and barred from </a:t>
            </a:r>
            <a:r>
              <a:rPr lang="en-US" sz="2400" dirty="0" smtClean="0"/>
              <a:t>testifying.</a:t>
            </a:r>
          </a:p>
          <a:p>
            <a:pPr lvl="1"/>
            <a:r>
              <a:rPr lang="en-US" sz="2400" dirty="0"/>
              <a:t>Tough sentence despite no past record</a:t>
            </a:r>
          </a:p>
          <a:p>
            <a:pPr lvl="1"/>
            <a:r>
              <a:rPr lang="en-US" sz="2400" dirty="0"/>
              <a:t>Ballistics experts said the bullet that killed the paymaster did not come from Sacco’s Colt pistol</a:t>
            </a:r>
          </a:p>
          <a:p>
            <a:pPr lvl="1"/>
            <a:endParaRPr lang="en-US" dirty="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Nicolo</a:t>
            </a:r>
            <a:r>
              <a:rPr lang="en-US" dirty="0" smtClean="0"/>
              <a:t> Sacco and </a:t>
            </a:r>
            <a:r>
              <a:rPr lang="en-US" dirty="0" err="1" smtClean="0"/>
              <a:t>Bartolomeo</a:t>
            </a:r>
            <a:r>
              <a:rPr lang="en-US" dirty="0" smtClean="0"/>
              <a:t> Vanzetti</a:t>
            </a:r>
            <a:endParaRPr lang="en-US" dirty="0"/>
          </a:p>
        </p:txBody>
      </p:sp>
      <p:sp>
        <p:nvSpPr>
          <p:cNvPr id="6" name="Content Placeholder 5"/>
          <p:cNvSpPr>
            <a:spLocks noGrp="1"/>
          </p:cNvSpPr>
          <p:nvPr>
            <p:ph sz="half" idx="1"/>
          </p:nvPr>
        </p:nvSpPr>
        <p:spPr>
          <a:xfrm>
            <a:off x="514352" y="530352"/>
            <a:ext cx="7562848" cy="4389120"/>
          </a:xfrm>
        </p:spPr>
        <p:txBody>
          <a:bodyPr>
            <a:normAutofit/>
          </a:bodyPr>
          <a:lstStyle/>
          <a:p>
            <a:r>
              <a:rPr lang="en-US" sz="3200" b="1" dirty="0" smtClean="0"/>
              <a:t>Historians</a:t>
            </a:r>
          </a:p>
          <a:p>
            <a:pPr lvl="1"/>
            <a:r>
              <a:rPr lang="en-US" sz="3200" dirty="0" smtClean="0"/>
              <a:t>Proved the prejudice of Judge Thayer, the DA and the jury</a:t>
            </a:r>
          </a:p>
          <a:p>
            <a:pPr lvl="1"/>
            <a:r>
              <a:rPr lang="en-US" sz="3200" dirty="0" smtClean="0"/>
              <a:t>Microcosm of “</a:t>
            </a:r>
            <a:r>
              <a:rPr lang="en-US" sz="3200" dirty="0" err="1" smtClean="0"/>
              <a:t>nativism</a:t>
            </a:r>
            <a:r>
              <a:rPr lang="en-US" sz="3200" dirty="0" smtClean="0"/>
              <a:t>” in America</a:t>
            </a:r>
          </a:p>
          <a:p>
            <a:pPr lvl="2"/>
            <a:r>
              <a:rPr lang="en-US" sz="3200" dirty="0" smtClean="0"/>
              <a:t>Anti-Catholicism</a:t>
            </a:r>
          </a:p>
          <a:p>
            <a:pPr lvl="2"/>
            <a:r>
              <a:rPr lang="en-US" sz="3200" dirty="0" smtClean="0"/>
              <a:t>Anti-Radicalism</a:t>
            </a:r>
          </a:p>
          <a:p>
            <a:pPr lvl="2"/>
            <a:r>
              <a:rPr lang="en-US" sz="3200" dirty="0" smtClean="0"/>
              <a:t>Anglo-Saxon nationalism</a:t>
            </a:r>
          </a:p>
          <a:p>
            <a:pPr lvl="2">
              <a:buNone/>
            </a:pP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normAutofit fontScale="90000"/>
          </a:bodyPr>
          <a:lstStyle/>
          <a:p>
            <a:r>
              <a:rPr lang="en-US" dirty="0" err="1"/>
              <a:t>Nicolo</a:t>
            </a:r>
            <a:r>
              <a:rPr lang="en-US" dirty="0"/>
              <a:t> Sacco and Bartolomeo Vanzetti</a:t>
            </a:r>
            <a:endParaRPr lang="en-US" dirty="0"/>
          </a:p>
        </p:txBody>
      </p:sp>
      <p:sp>
        <p:nvSpPr>
          <p:cNvPr id="3" name="Content Placeholder 2"/>
          <p:cNvSpPr>
            <a:spLocks noGrp="1"/>
          </p:cNvSpPr>
          <p:nvPr>
            <p:ph sz="half" idx="1"/>
          </p:nvPr>
        </p:nvSpPr>
        <p:spPr>
          <a:xfrm>
            <a:off x="514352" y="530352"/>
            <a:ext cx="7867648" cy="4879848"/>
          </a:xfrm>
        </p:spPr>
        <p:txBody>
          <a:bodyPr>
            <a:normAutofit fontScale="85000" lnSpcReduction="20000"/>
          </a:bodyPr>
          <a:lstStyle/>
          <a:p>
            <a:r>
              <a:rPr lang="en-US" sz="2400" b="1" dirty="0" smtClean="0"/>
              <a:t>Red </a:t>
            </a:r>
            <a:r>
              <a:rPr lang="en-US" sz="2400" b="1" dirty="0" smtClean="0"/>
              <a:t>Scare of 1920s</a:t>
            </a:r>
            <a:endParaRPr lang="en-US" sz="2400" b="1" dirty="0" smtClean="0"/>
          </a:p>
          <a:p>
            <a:pPr lvl="1"/>
            <a:r>
              <a:rPr lang="en-US" sz="2400" dirty="0" smtClean="0"/>
              <a:t>Wilson administration did a poor </a:t>
            </a:r>
            <a:r>
              <a:rPr lang="en-US" sz="2400" dirty="0" smtClean="0"/>
              <a:t>job of planning transition back to a peace time economy; Unemployment increased briefly at the beginning of the 1920s</a:t>
            </a:r>
          </a:p>
          <a:p>
            <a:pPr lvl="1"/>
            <a:r>
              <a:rPr lang="en-US" sz="2400" dirty="0" smtClean="0"/>
              <a:t>Union leadership asked for higher wages, improved working conditions despite bad economy</a:t>
            </a:r>
          </a:p>
          <a:p>
            <a:pPr lvl="1"/>
            <a:r>
              <a:rPr lang="en-US" sz="2400" dirty="0" smtClean="0"/>
              <a:t>Fear </a:t>
            </a:r>
            <a:r>
              <a:rPr lang="en-US" sz="2400" dirty="0" smtClean="0"/>
              <a:t>of communist take over in the U.S. after Bolshevik revolution in </a:t>
            </a:r>
            <a:r>
              <a:rPr lang="en-US" sz="2400" dirty="0" smtClean="0"/>
              <a:t>Russia; organized labor became “Bolsheviks, Reds, and anarchists” that were planning to overthrow government</a:t>
            </a:r>
            <a:endParaRPr lang="en-US" sz="2400" dirty="0" smtClean="0"/>
          </a:p>
          <a:p>
            <a:pPr lvl="1"/>
            <a:r>
              <a:rPr lang="en-US" sz="2400" dirty="0" smtClean="0"/>
              <a:t>Attorney General </a:t>
            </a:r>
            <a:r>
              <a:rPr lang="en-US" sz="2400" b="1" dirty="0" smtClean="0"/>
              <a:t>A. Mitchell Palmer </a:t>
            </a:r>
            <a:r>
              <a:rPr lang="en-US" sz="2400" dirty="0" smtClean="0"/>
              <a:t>and FBI head</a:t>
            </a:r>
            <a:r>
              <a:rPr lang="en-US" sz="2400" b="1" dirty="0" smtClean="0"/>
              <a:t> J. Edgar Hoover </a:t>
            </a:r>
            <a:r>
              <a:rPr lang="en-US" sz="2400" dirty="0" smtClean="0"/>
              <a:t>organized “Palmer raids”</a:t>
            </a:r>
          </a:p>
          <a:p>
            <a:pPr lvl="1"/>
            <a:r>
              <a:rPr lang="en-US" sz="2400" dirty="0" smtClean="0"/>
              <a:t>Raided homes, offices and disregarded </a:t>
            </a:r>
            <a:r>
              <a:rPr lang="en-US" sz="2400" dirty="0" smtClean="0"/>
              <a:t>laws </a:t>
            </a:r>
            <a:r>
              <a:rPr lang="en-US" sz="2400" dirty="0" smtClean="0"/>
              <a:t>against illegal search and seizure</a:t>
            </a:r>
          </a:p>
          <a:p>
            <a:pPr lvl="1"/>
            <a:r>
              <a:rPr lang="en-US" sz="2400" dirty="0" smtClean="0"/>
              <a:t>Palmer and Hoover made</a:t>
            </a:r>
            <a:r>
              <a:rPr lang="en-US" sz="2400" b="1" dirty="0" smtClean="0"/>
              <a:t> list of people who were members of radical </a:t>
            </a:r>
            <a:r>
              <a:rPr lang="en-US" sz="2400" dirty="0" smtClean="0"/>
              <a:t>groups</a:t>
            </a:r>
            <a:r>
              <a:rPr lang="en-US" sz="2400" dirty="0" smtClean="0"/>
              <a:t>—</a:t>
            </a:r>
          </a:p>
          <a:p>
            <a:pPr lvl="2"/>
            <a:r>
              <a:rPr lang="en-US" sz="2400" dirty="0" smtClean="0"/>
              <a:t>Sacco </a:t>
            </a:r>
            <a:r>
              <a:rPr lang="en-US" sz="2400" dirty="0" smtClean="0"/>
              <a:t>and Vanzetti were on the list</a:t>
            </a:r>
            <a:endParaRPr lang="en-US" sz="2400" dirty="0"/>
          </a:p>
        </p:txBody>
      </p:sp>
    </p:spTree>
    <p:extLst>
      <p:ext uri="{BB962C8B-B14F-4D97-AF65-F5344CB8AC3E}">
        <p14:creationId xmlns:p14="http://schemas.microsoft.com/office/powerpoint/2010/main" val="64026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Text Box 3074"/>
          <p:cNvSpPr txBox="1">
            <a:spLocks noChangeArrowheads="1"/>
          </p:cNvSpPr>
          <p:nvPr/>
        </p:nvSpPr>
        <p:spPr bwMode="auto">
          <a:xfrm>
            <a:off x="0" y="0"/>
            <a:ext cx="9144000" cy="6858000"/>
          </a:xfrm>
          <a:prstGeom prst="rect">
            <a:avLst/>
          </a:prstGeom>
          <a:noFill/>
          <a:ln w="0">
            <a:solidFill>
              <a:schemeClr val="tx1"/>
            </a:solidFill>
            <a:miter lim="800000"/>
            <a:headEnd/>
            <a:tailEnd/>
          </a:ln>
        </p:spPr>
        <p:txBody>
          <a:bodyPr/>
          <a:lstStyle/>
          <a:p>
            <a:r>
              <a:rPr lang="en-US" sz="4000" b="1" dirty="0"/>
              <a:t/>
            </a:r>
            <a:br>
              <a:rPr lang="en-US" sz="4000" b="1" dirty="0"/>
            </a:br>
            <a:endParaRPr lang="en-US" sz="4000" b="1" dirty="0"/>
          </a:p>
          <a:p>
            <a:endParaRPr lang="en-US" sz="3000" b="1" dirty="0"/>
          </a:p>
        </p:txBody>
      </p:sp>
      <p:pic>
        <p:nvPicPr>
          <p:cNvPr id="399363" name="Picture 3075" descr="image?id=7779&amp;rendTypeId=4"/>
          <p:cNvPicPr>
            <a:picLocks noChangeAspect="1" noChangeArrowheads="1"/>
          </p:cNvPicPr>
          <p:nvPr/>
        </p:nvPicPr>
        <p:blipFill>
          <a:blip r:embed="rId3" cstate="print"/>
          <a:srcRect/>
          <a:stretch>
            <a:fillRect/>
          </a:stretch>
        </p:blipFill>
        <p:spPr bwMode="auto">
          <a:xfrm>
            <a:off x="3200400" y="2057400"/>
            <a:ext cx="2609850" cy="3200400"/>
          </a:xfrm>
          <a:prstGeom prst="rect">
            <a:avLst/>
          </a:prstGeom>
          <a:noFill/>
        </p:spPr>
      </p:pic>
      <p:pic>
        <p:nvPicPr>
          <p:cNvPr id="399364" name="Picture 3076" descr="image?id=91902&amp;rendTypeId=4"/>
          <p:cNvPicPr>
            <a:picLocks noChangeAspect="1" noChangeArrowheads="1"/>
          </p:cNvPicPr>
          <p:nvPr/>
        </p:nvPicPr>
        <p:blipFill>
          <a:blip r:embed="rId4" cstate="print"/>
          <a:srcRect/>
          <a:stretch>
            <a:fillRect/>
          </a:stretch>
        </p:blipFill>
        <p:spPr bwMode="auto">
          <a:xfrm>
            <a:off x="152400" y="2057400"/>
            <a:ext cx="2667000" cy="3200400"/>
          </a:xfrm>
          <a:prstGeom prst="rect">
            <a:avLst/>
          </a:prstGeom>
          <a:noFill/>
        </p:spPr>
      </p:pic>
      <p:pic>
        <p:nvPicPr>
          <p:cNvPr id="399365" name="Picture 3077" descr="image?id=95341&amp;rendTypeId=4"/>
          <p:cNvPicPr>
            <a:picLocks noChangeAspect="1" noChangeArrowheads="1"/>
          </p:cNvPicPr>
          <p:nvPr/>
        </p:nvPicPr>
        <p:blipFill>
          <a:blip r:embed="rId5" cstate="print"/>
          <a:srcRect/>
          <a:stretch>
            <a:fillRect/>
          </a:stretch>
        </p:blipFill>
        <p:spPr bwMode="auto">
          <a:xfrm>
            <a:off x="6248400" y="2057400"/>
            <a:ext cx="2514600" cy="3200400"/>
          </a:xfrm>
          <a:prstGeom prst="rect">
            <a:avLst/>
          </a:prstGeom>
          <a:noFill/>
        </p:spPr>
      </p:pic>
      <p:sp>
        <p:nvSpPr>
          <p:cNvPr id="6" name="Title 5"/>
          <p:cNvSpPr>
            <a:spLocks noGrp="1"/>
          </p:cNvSpPr>
          <p:nvPr>
            <p:ph type="title"/>
          </p:nvPr>
        </p:nvSpPr>
        <p:spPr>
          <a:xfrm>
            <a:off x="457200" y="381000"/>
            <a:ext cx="8183880" cy="1051560"/>
          </a:xfrm>
        </p:spPr>
        <p:txBody>
          <a:bodyPr>
            <a:normAutofit fontScale="90000"/>
          </a:bodyPr>
          <a:lstStyle/>
          <a:p>
            <a:r>
              <a:rPr lang="en-US" b="1" dirty="0" smtClean="0"/>
              <a:t>Presidents of the 1920s</a:t>
            </a:r>
            <a:br>
              <a:rPr lang="en-US" b="1" dirty="0" smtClean="0"/>
            </a:br>
            <a:endParaRPr lang="en-US" dirty="0"/>
          </a:p>
        </p:txBody>
      </p:sp>
      <p:sp>
        <p:nvSpPr>
          <p:cNvPr id="7" name="Content Placeholder 6"/>
          <p:cNvSpPr>
            <a:spLocks noGrp="1"/>
          </p:cNvSpPr>
          <p:nvPr>
            <p:ph idx="1"/>
          </p:nvPr>
        </p:nvSpPr>
        <p:spPr>
          <a:xfrm>
            <a:off x="0" y="1143000"/>
            <a:ext cx="2819400" cy="990600"/>
          </a:xfrm>
        </p:spPr>
        <p:txBody>
          <a:bodyPr>
            <a:normAutofit fontScale="92500"/>
          </a:bodyPr>
          <a:lstStyle/>
          <a:p>
            <a:r>
              <a:rPr lang="en-US" sz="1800" b="1" dirty="0" smtClean="0"/>
              <a:t>Warren G. Harding (R)  (1921-1923)</a:t>
            </a:r>
            <a:br>
              <a:rPr lang="en-US" sz="1800" b="1" dirty="0" smtClean="0"/>
            </a:br>
            <a:endParaRPr lang="en-US" sz="1800" dirty="0"/>
          </a:p>
        </p:txBody>
      </p:sp>
      <p:sp>
        <p:nvSpPr>
          <p:cNvPr id="8" name="Content Placeholder 6"/>
          <p:cNvSpPr txBox="1">
            <a:spLocks/>
          </p:cNvSpPr>
          <p:nvPr/>
        </p:nvSpPr>
        <p:spPr bwMode="auto">
          <a:xfrm>
            <a:off x="3276600" y="762000"/>
            <a:ext cx="28194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lang="en-US" b="1" kern="0" dirty="0">
              <a:latin typeface="+mn-lt"/>
            </a:endParaRP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Calvin Coolidge</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a:t>
            </a:r>
            <a:r>
              <a:rPr kumimoji="0" lang="en-US" sz="1800" b="1" i="0" u="none" strike="noStrike" kern="0" cap="none" spc="0" normalizeH="0" noProof="0" dirty="0" smtClean="0">
                <a:ln>
                  <a:noFill/>
                </a:ln>
                <a:solidFill>
                  <a:schemeClr val="tx1"/>
                </a:solidFill>
                <a:effectLst/>
                <a:uLnTx/>
                <a:uFillTx/>
                <a:latin typeface="+mn-lt"/>
                <a:ea typeface="+mn-ea"/>
                <a:cs typeface="+mn-cs"/>
              </a:rPr>
              <a:t> </a:t>
            </a:r>
            <a:r>
              <a:rPr kumimoji="0" lang="en-US" sz="1800" b="1" i="0" u="none" strike="noStrike" kern="0" cap="none" spc="0" normalizeH="0" baseline="0" noProof="0" dirty="0" smtClean="0">
                <a:ln>
                  <a:noFill/>
                </a:ln>
                <a:solidFill>
                  <a:schemeClr val="tx1"/>
                </a:solidFill>
                <a:effectLst/>
                <a:uLnTx/>
                <a:uFillTx/>
                <a:latin typeface="+mn-lt"/>
                <a:ea typeface="+mn-ea"/>
                <a:cs typeface="+mn-cs"/>
              </a:rPr>
              <a:t>(1923-1929)</a:t>
            </a:r>
            <a:br>
              <a:rPr kumimoji="0" lang="en-US" sz="1800" b="1" i="0" u="none" strike="noStrike" kern="0" cap="none" spc="0" normalizeH="0" baseline="0" noProof="0" dirty="0" smtClean="0">
                <a:ln>
                  <a:noFill/>
                </a:ln>
                <a:solidFill>
                  <a:schemeClr val="tx1"/>
                </a:solidFill>
                <a:effectLst/>
                <a:uLnTx/>
                <a:uFillTx/>
                <a:latin typeface="+mn-lt"/>
                <a:ea typeface="+mn-ea"/>
                <a:cs typeface="+mn-cs"/>
              </a:rPr>
            </a:b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Content Placeholder 6"/>
          <p:cNvSpPr txBox="1">
            <a:spLocks/>
          </p:cNvSpPr>
          <p:nvPr/>
        </p:nvSpPr>
        <p:spPr bwMode="auto">
          <a:xfrm>
            <a:off x="6019800" y="838200"/>
            <a:ext cx="2971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
            </a:r>
            <a:br>
              <a:rPr kumimoji="0" lang="en-US" sz="1800" b="1" i="0" u="none" strike="noStrike" kern="0" cap="none" spc="0" normalizeH="0" baseline="0" noProof="0" dirty="0" smtClean="0">
                <a:ln>
                  <a:noFill/>
                </a:ln>
                <a:solidFill>
                  <a:schemeClr val="tx1"/>
                </a:solidFill>
                <a:effectLst/>
                <a:uLnTx/>
                <a:uFillTx/>
                <a:latin typeface="+mn-lt"/>
                <a:ea typeface="+mn-ea"/>
                <a:cs typeface="+mn-cs"/>
              </a:rPr>
            </a:br>
            <a:r>
              <a:rPr kumimoji="0" lang="en-US" sz="1800" b="1" i="0" u="none" strike="noStrike" kern="0" cap="none" spc="0" normalizeH="0" baseline="0" noProof="0" dirty="0" smtClean="0">
                <a:ln>
                  <a:noFill/>
                </a:ln>
                <a:solidFill>
                  <a:schemeClr val="tx1"/>
                </a:solidFill>
                <a:effectLst/>
                <a:uLnTx/>
                <a:uFillTx/>
                <a:latin typeface="+mn-lt"/>
                <a:ea typeface="+mn-ea"/>
                <a:cs typeface="+mn-cs"/>
              </a:rPr>
              <a:t>Herbert Hoover        </a:t>
            </a:r>
            <a:r>
              <a:rPr lang="en-US" b="1" kern="0" dirty="0" smtClean="0">
                <a:latin typeface="+mn-lt"/>
              </a:rPr>
              <a:t>(R) </a:t>
            </a:r>
            <a:r>
              <a:rPr kumimoji="0" lang="en-US" sz="1800" b="1" i="0" u="none" strike="noStrike" kern="0" cap="none" spc="0" normalizeH="0" baseline="0" noProof="0" dirty="0" smtClean="0">
                <a:ln>
                  <a:noFill/>
                </a:ln>
                <a:solidFill>
                  <a:schemeClr val="tx1"/>
                </a:solidFill>
                <a:effectLst/>
                <a:uLnTx/>
                <a:uFillTx/>
                <a:latin typeface="+mn-lt"/>
                <a:ea typeface="+mn-ea"/>
                <a:cs typeface="+mn-cs"/>
              </a:rPr>
              <a:t>(1929-1933)</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1066800" y="5562600"/>
            <a:ext cx="7239000" cy="923330"/>
          </a:xfrm>
          <a:prstGeom prst="rect">
            <a:avLst/>
          </a:prstGeom>
          <a:noFill/>
        </p:spPr>
        <p:txBody>
          <a:bodyPr wrap="square" rtlCol="0">
            <a:spAutoFit/>
          </a:bodyPr>
          <a:lstStyle/>
          <a:p>
            <a:r>
              <a:rPr lang="en-US" dirty="0"/>
              <a:t>American presidents during the 1920s were </a:t>
            </a:r>
            <a:r>
              <a:rPr lang="en-US" dirty="0" smtClean="0"/>
              <a:t>Republican and supportive </a:t>
            </a:r>
            <a:r>
              <a:rPr lang="en-US" dirty="0"/>
              <a:t>of big business and generally unsupportive of labor and government regulation of the economy.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Understanding</a:t>
            </a:r>
            <a:endParaRPr lang="en-US" dirty="0"/>
          </a:p>
        </p:txBody>
      </p:sp>
      <p:sp>
        <p:nvSpPr>
          <p:cNvPr id="3" name="Content Placeholder 2"/>
          <p:cNvSpPr>
            <a:spLocks noGrp="1"/>
          </p:cNvSpPr>
          <p:nvPr>
            <p:ph idx="1"/>
          </p:nvPr>
        </p:nvSpPr>
        <p:spPr/>
        <p:txBody>
          <a:bodyPr/>
          <a:lstStyle/>
          <a:p>
            <a:r>
              <a:rPr lang="en-US" dirty="0" smtClean="0"/>
              <a:t>Many significant social and technological changes posed challenges to American </a:t>
            </a:r>
            <a:r>
              <a:rPr lang="en-US" dirty="0" smtClean="0">
                <a:solidFill>
                  <a:srgbClr val="FF0000"/>
                </a:solidFill>
              </a:rPr>
              <a:t>traditions</a:t>
            </a:r>
            <a:r>
              <a:rPr lang="en-US" dirty="0" smtClean="0"/>
              <a:t> and facilitated cultural </a:t>
            </a:r>
            <a:r>
              <a:rPr lang="en-US" dirty="0" smtClean="0">
                <a:solidFill>
                  <a:srgbClr val="FF0000"/>
                </a:solidFill>
              </a:rPr>
              <a:t>change</a:t>
            </a:r>
            <a:r>
              <a:rPr lang="en-US" dirty="0" smtClean="0"/>
              <a:t> in the 1920s and 30s.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a:t>
            </a:r>
            <a:r>
              <a:rPr lang="en-US" smtClean="0"/>
              <a:t>Roaring Twenties </a:t>
            </a:r>
            <a:br>
              <a:rPr lang="en-US" smtClean="0"/>
            </a:br>
            <a:r>
              <a:rPr lang="en-US" smtClean="0"/>
              <a:t>(1920-1929)</a:t>
            </a:r>
            <a:endParaRPr lang="en-US" dirty="0"/>
          </a:p>
        </p:txBody>
      </p:sp>
      <p:sp>
        <p:nvSpPr>
          <p:cNvPr id="5" name="Text Placeholder 4"/>
          <p:cNvSpPr>
            <a:spLocks noGrp="1"/>
          </p:cNvSpPr>
          <p:nvPr>
            <p:ph type="body" idx="1"/>
          </p:nvPr>
        </p:nvSpPr>
        <p:spPr/>
        <p:txBody>
          <a:bodyPr/>
          <a:lstStyle/>
          <a:p>
            <a:r>
              <a:rPr lang="en-US" dirty="0" smtClean="0"/>
              <a:t>Modernism</a:t>
            </a:r>
            <a:endParaRPr lang="en-US" dirty="0"/>
          </a:p>
        </p:txBody>
      </p:sp>
      <p:sp>
        <p:nvSpPr>
          <p:cNvPr id="7" name="Text Placeholder 6"/>
          <p:cNvSpPr>
            <a:spLocks noGrp="1"/>
          </p:cNvSpPr>
          <p:nvPr>
            <p:ph type="body" sz="half" idx="3"/>
          </p:nvPr>
        </p:nvSpPr>
        <p:spPr/>
        <p:txBody>
          <a:bodyPr/>
          <a:lstStyle/>
          <a:p>
            <a:r>
              <a:rPr lang="en-US" dirty="0" smtClean="0"/>
              <a:t>Traditionalism</a:t>
            </a:r>
            <a:endParaRPr lang="en-US" dirty="0"/>
          </a:p>
        </p:txBody>
      </p:sp>
      <p:sp>
        <p:nvSpPr>
          <p:cNvPr id="6" name="Content Placeholder 5"/>
          <p:cNvSpPr>
            <a:spLocks noGrp="1"/>
          </p:cNvSpPr>
          <p:nvPr>
            <p:ph sz="quarter" idx="2"/>
          </p:nvPr>
        </p:nvSpPr>
        <p:spPr/>
        <p:txBody>
          <a:bodyPr/>
          <a:lstStyle/>
          <a:p>
            <a:r>
              <a:rPr lang="en-US" dirty="0" smtClean="0"/>
              <a:t>Technology/</a:t>
            </a:r>
          </a:p>
          <a:p>
            <a:pPr>
              <a:buNone/>
            </a:pPr>
            <a:r>
              <a:rPr lang="en-US" dirty="0" smtClean="0"/>
              <a:t>   Industrialization</a:t>
            </a:r>
          </a:p>
          <a:p>
            <a:r>
              <a:rPr lang="en-US" dirty="0" smtClean="0"/>
              <a:t>Consumerism</a:t>
            </a:r>
          </a:p>
          <a:p>
            <a:r>
              <a:rPr lang="en-US" dirty="0" smtClean="0"/>
              <a:t>Urbanization</a:t>
            </a:r>
          </a:p>
          <a:p>
            <a:r>
              <a:rPr lang="en-US" dirty="0" smtClean="0"/>
              <a:t>Individualism/Cultural Expression</a:t>
            </a:r>
          </a:p>
          <a:p>
            <a:r>
              <a:rPr lang="en-US" dirty="0" smtClean="0"/>
              <a:t>Jazz Age</a:t>
            </a:r>
            <a:endParaRPr lang="en-US" dirty="0"/>
          </a:p>
        </p:txBody>
      </p:sp>
      <p:sp>
        <p:nvSpPr>
          <p:cNvPr id="8" name="Content Placeholder 7"/>
          <p:cNvSpPr>
            <a:spLocks noGrp="1"/>
          </p:cNvSpPr>
          <p:nvPr>
            <p:ph sz="quarter" idx="4"/>
          </p:nvPr>
        </p:nvSpPr>
        <p:spPr/>
        <p:txBody>
          <a:bodyPr/>
          <a:lstStyle/>
          <a:p>
            <a:r>
              <a:rPr lang="en-US" dirty="0" err="1" smtClean="0"/>
              <a:t>Nativism</a:t>
            </a:r>
            <a:endParaRPr lang="en-US" dirty="0" smtClean="0"/>
          </a:p>
          <a:p>
            <a:r>
              <a:rPr lang="en-US" dirty="0" smtClean="0"/>
              <a:t>Racism</a:t>
            </a:r>
          </a:p>
          <a:p>
            <a:r>
              <a:rPr lang="en-US" dirty="0" smtClean="0"/>
              <a:t>Fundamentalism/  Prohibition</a:t>
            </a:r>
          </a:p>
          <a:p>
            <a:r>
              <a:rPr lang="en-US" dirty="0" smtClean="0"/>
              <a:t>Isolationism</a:t>
            </a:r>
          </a:p>
          <a:p>
            <a:r>
              <a:rPr lang="en-US" dirty="0" smtClean="0"/>
              <a:t>Political Conservatism</a:t>
            </a:r>
          </a:p>
          <a:p>
            <a:pPr marL="0"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457200" y="762000"/>
            <a:ext cx="8183880" cy="4953000"/>
          </a:xfrm>
        </p:spPr>
        <p:txBody>
          <a:bodyPr>
            <a:normAutofit fontScale="70000" lnSpcReduction="20000"/>
          </a:bodyPr>
          <a:lstStyle/>
          <a:p>
            <a:r>
              <a:rPr lang="en-US" sz="3200" dirty="0" smtClean="0"/>
              <a:t>The horrors of World War I destroyed the belief that Western civilization was actually progressing.  The war’s destruction produced a postwar disillusionment among young intellectuals.  Such disillusionment would challenge old values. </a:t>
            </a:r>
          </a:p>
          <a:p>
            <a:r>
              <a:rPr lang="en-US" sz="3200" dirty="0" smtClean="0"/>
              <a:t>Modernist thought arose out of the recognition that Western civilization had begun an era of widespread change.  </a:t>
            </a:r>
            <a:endParaRPr lang="en-US" sz="3200" dirty="0" smtClean="0"/>
          </a:p>
          <a:p>
            <a:pPr lvl="1"/>
            <a:r>
              <a:rPr lang="en-US" dirty="0" smtClean="0"/>
              <a:t>New </a:t>
            </a:r>
            <a:r>
              <a:rPr lang="en-US" dirty="0" smtClean="0"/>
              <a:t>technologies, </a:t>
            </a:r>
            <a:r>
              <a:rPr lang="en-US" dirty="0" smtClean="0"/>
              <a:t>new </a:t>
            </a:r>
            <a:r>
              <a:rPr lang="en-US" dirty="0" smtClean="0"/>
              <a:t>modes of transportation and communication, and new scientific discoveries such as quantum physics and relativity theory combined to alter perceptions of reality and generate new forms of artistic expression</a:t>
            </a:r>
            <a:r>
              <a:rPr lang="en-US" dirty="0" smtClean="0"/>
              <a:t>.</a:t>
            </a:r>
            <a:endParaRPr lang="en-US" sz="3200" dirty="0" smtClean="0"/>
          </a:p>
          <a:p>
            <a:r>
              <a:rPr lang="en-US" sz="3200" dirty="0" smtClean="0"/>
              <a:t>A new “modernist” mood and movement emerged among artists, writers, and intellectuals</a:t>
            </a:r>
            <a:r>
              <a:rPr lang="en-US" sz="3200" dirty="0" smtClean="0"/>
              <a:t>.</a:t>
            </a:r>
          </a:p>
          <a:p>
            <a:r>
              <a:rPr lang="en-US" sz="3200" dirty="0"/>
              <a:t>At the same time that the war accelerated the notion of modernism, it also stimulated political and social </a:t>
            </a:r>
            <a:r>
              <a:rPr lang="en-US" sz="3200" dirty="0">
                <a:solidFill>
                  <a:srgbClr val="FF0000"/>
                </a:solidFill>
              </a:rPr>
              <a:t>radicalism</a:t>
            </a:r>
            <a:r>
              <a:rPr lang="en-US" sz="3200" dirty="0"/>
              <a:t>.  </a:t>
            </a:r>
          </a:p>
          <a:p>
            <a:endParaRPr lang="en-US" sz="3200"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24400"/>
            <a:ext cx="8183880" cy="1051560"/>
          </a:xfrm>
        </p:spPr>
        <p:txBody>
          <a:bodyPr/>
          <a:lstStyle/>
          <a:p>
            <a:r>
              <a:rPr lang="en-US" dirty="0" smtClean="0"/>
              <a:t>Traditionalism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smtClean="0"/>
              <a:t>postwar wave of </a:t>
            </a:r>
            <a:r>
              <a:rPr lang="en-US" dirty="0" smtClean="0"/>
              <a:t>labor strikes</a:t>
            </a:r>
            <a:r>
              <a:rPr lang="en-US" dirty="0" smtClean="0"/>
              <a:t>, bombings, </a:t>
            </a:r>
            <a:r>
              <a:rPr lang="en-US" dirty="0" smtClean="0"/>
              <a:t>the rise in Communist membership and race </a:t>
            </a:r>
            <a:r>
              <a:rPr lang="en-US" dirty="0" smtClean="0"/>
              <a:t>riots convinced many that America had entered a frightening new era of </a:t>
            </a:r>
            <a:r>
              <a:rPr lang="en-US" dirty="0" smtClean="0"/>
              <a:t>too much diversity </a:t>
            </a:r>
            <a:r>
              <a:rPr lang="en-US" dirty="0" smtClean="0"/>
              <a:t>and change.  </a:t>
            </a:r>
          </a:p>
          <a:p>
            <a:r>
              <a:rPr lang="en-US" dirty="0" smtClean="0"/>
              <a:t>Defenders of </a:t>
            </a:r>
            <a:r>
              <a:rPr lang="en-US" dirty="0" smtClean="0">
                <a:solidFill>
                  <a:srgbClr val="FF0000"/>
                </a:solidFill>
              </a:rPr>
              <a:t>tradition</a:t>
            </a:r>
            <a:r>
              <a:rPr lang="en-US" dirty="0" smtClean="0"/>
              <a:t> and the defensive mood of the 1920s fed on a growing tendency to connect American nationalism with </a:t>
            </a:r>
            <a:r>
              <a:rPr lang="en-US" sz="2800" dirty="0" err="1" smtClean="0">
                <a:solidFill>
                  <a:srgbClr val="FF0000"/>
                </a:solidFill>
              </a:rPr>
              <a:t>nativism</a:t>
            </a:r>
            <a:r>
              <a:rPr lang="en-US" sz="2800" dirty="0" smtClean="0"/>
              <a:t> and </a:t>
            </a:r>
            <a:r>
              <a:rPr lang="en-US" sz="2800" dirty="0" smtClean="0">
                <a:solidFill>
                  <a:srgbClr val="FF0000"/>
                </a:solidFill>
              </a:rPr>
              <a:t>Anglo-Saxon racism</a:t>
            </a:r>
            <a:r>
              <a:rPr lang="en-US"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Nativism</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early 1920s, over half of the white men and a third of the white women working in manufacturing industries were foreign born, most of them from central or eastern Europe.  </a:t>
            </a:r>
          </a:p>
          <a:p>
            <a:r>
              <a:rPr lang="en-US" dirty="0" smtClean="0"/>
              <a:t>Since socialism and anarchism were popular in these regions, many such immigrant workers were deemed “suspicious” in the eyes of old stock American workers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Nativism</a:t>
            </a:r>
            <a:endParaRPr lang="en-US" dirty="0"/>
          </a:p>
        </p:txBody>
      </p:sp>
      <p:sp>
        <p:nvSpPr>
          <p:cNvPr id="3" name="Content Placeholder 2"/>
          <p:cNvSpPr>
            <a:spLocks noGrp="1"/>
          </p:cNvSpPr>
          <p:nvPr>
            <p:ph idx="1"/>
          </p:nvPr>
        </p:nvSpPr>
        <p:spPr>
          <a:xfrm>
            <a:off x="502920" y="530352"/>
            <a:ext cx="8183880" cy="4727448"/>
          </a:xfrm>
        </p:spPr>
        <p:txBody>
          <a:bodyPr>
            <a:normAutofit fontScale="85000" lnSpcReduction="20000"/>
          </a:bodyPr>
          <a:lstStyle/>
          <a:p>
            <a:r>
              <a:rPr lang="en-US" dirty="0" smtClean="0"/>
              <a:t>During World War I immigration </a:t>
            </a:r>
            <a:r>
              <a:rPr lang="en-US" dirty="0"/>
              <a:t>stopped; afterwards immigration increased greatly</a:t>
            </a:r>
          </a:p>
          <a:p>
            <a:r>
              <a:rPr lang="en-US" dirty="0"/>
              <a:t>Nativists warned that these immigrants would threaten the American way of life</a:t>
            </a:r>
          </a:p>
          <a:p>
            <a:r>
              <a:rPr lang="en-US" dirty="0" smtClean="0"/>
              <a:t>As fears increased, Congress passed the </a:t>
            </a:r>
            <a:r>
              <a:rPr lang="en-US" dirty="0" smtClean="0">
                <a:solidFill>
                  <a:srgbClr val="FF0000"/>
                </a:solidFill>
              </a:rPr>
              <a:t>Emergency Immigration Act </a:t>
            </a:r>
            <a:r>
              <a:rPr lang="en-US" dirty="0" smtClean="0"/>
              <a:t>of 1921, which restricted new arrivals each year to 3 percent of the foreign born of any nationality as shown in the 1910 census.  </a:t>
            </a:r>
          </a:p>
          <a:p>
            <a:r>
              <a:rPr lang="en-US" dirty="0" smtClean="0"/>
              <a:t>A </a:t>
            </a:r>
            <a:r>
              <a:rPr lang="en-US" dirty="0" smtClean="0"/>
              <a:t>new </a:t>
            </a:r>
            <a:r>
              <a:rPr lang="en-US" dirty="0" smtClean="0">
                <a:solidFill>
                  <a:srgbClr val="FF0000"/>
                </a:solidFill>
              </a:rPr>
              <a:t>quota</a:t>
            </a:r>
            <a:r>
              <a:rPr lang="en-US" dirty="0" smtClean="0"/>
              <a:t> law in 1924 reduced the number to 2 percent based on the 1890 census </a:t>
            </a:r>
          </a:p>
          <a:p>
            <a:r>
              <a:rPr lang="en-US" dirty="0" smtClean="0"/>
              <a:t>purpose :  to tilt the balance in favor of immigrants from northern and western Europe, who were assigned about 85 percent of the total.  </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Anglo-Saxon Racism</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r>
              <a:rPr lang="en-US" dirty="0" smtClean="0"/>
              <a:t>Nativist tradition </a:t>
            </a:r>
            <a:r>
              <a:rPr lang="en-US" dirty="0" smtClean="0"/>
              <a:t>also took </a:t>
            </a:r>
            <a:r>
              <a:rPr lang="en-US" dirty="0" smtClean="0"/>
              <a:t>on a new form in that of a revised </a:t>
            </a:r>
            <a:r>
              <a:rPr lang="en-US" dirty="0" smtClean="0">
                <a:solidFill>
                  <a:srgbClr val="FF0000"/>
                </a:solidFill>
              </a:rPr>
              <a:t>Ku Klux Klan</a:t>
            </a:r>
            <a:r>
              <a:rPr lang="en-US" dirty="0" smtClean="0"/>
              <a:t>.  </a:t>
            </a:r>
            <a:endParaRPr lang="en-US" dirty="0" smtClean="0"/>
          </a:p>
          <a:p>
            <a:r>
              <a:rPr lang="en-US" dirty="0" smtClean="0"/>
              <a:t>The </a:t>
            </a:r>
            <a:r>
              <a:rPr lang="en-US" dirty="0" smtClean="0"/>
              <a:t>new Klan was devoted to “100 percent Americanism” and restricted its membership to native-born white Protestants.  </a:t>
            </a:r>
          </a:p>
          <a:p>
            <a:r>
              <a:rPr lang="en-US" dirty="0" smtClean="0"/>
              <a:t>The Klan was determined to protect its vision of American life from not only African-Americans, but also from Roman Catholics, Jews, and immigrants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735</TotalTime>
  <Words>1141</Words>
  <Application>Microsoft Office PowerPoint</Application>
  <PresentationFormat>On-screen Show (4:3)</PresentationFormat>
  <Paragraphs>100</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The Roaring Twenties</vt:lpstr>
      <vt:lpstr>Presidents of the 1920s </vt:lpstr>
      <vt:lpstr>Unit 5 Understanding</vt:lpstr>
      <vt:lpstr>The Roaring Twenties  (1920-1929)</vt:lpstr>
      <vt:lpstr>Modernism</vt:lpstr>
      <vt:lpstr>Traditionalism</vt:lpstr>
      <vt:lpstr>Nativism</vt:lpstr>
      <vt:lpstr>Nativism</vt:lpstr>
      <vt:lpstr>Anglo-Saxon Racism</vt:lpstr>
      <vt:lpstr>       Nicolo Sacco and Bartolomeo Vanzetti  “A good shoemaker and a poor fish peddler” </vt:lpstr>
      <vt:lpstr>Nicolo Sacco and Bartolomeo Vanzetti</vt:lpstr>
      <vt:lpstr>Nicolo Sacco and Bartolomeo Vanzetti</vt:lpstr>
      <vt:lpstr>Nicolo Sacco and Bartolomeo Vanzetti</vt:lpstr>
      <vt:lpstr>Nicolo Sacco and Bartolomeo Vanzetti</vt:lpstr>
      <vt:lpstr>Nicolo Sacco and Bartolomeo Vanzetti</vt:lpstr>
    </vt:vector>
  </TitlesOfParts>
  <Company>Roanoke Rapids Graded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Dal Edwards</dc:creator>
  <cp:lastModifiedBy>.</cp:lastModifiedBy>
  <cp:revision>41</cp:revision>
  <dcterms:created xsi:type="dcterms:W3CDTF">2008-12-02T13:23:30Z</dcterms:created>
  <dcterms:modified xsi:type="dcterms:W3CDTF">2015-03-24T13:34:20Z</dcterms:modified>
</cp:coreProperties>
</file>