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84" r:id="rId2"/>
    <p:sldId id="256" r:id="rId3"/>
    <p:sldId id="277" r:id="rId4"/>
    <p:sldId id="257" r:id="rId5"/>
    <p:sldId id="259" r:id="rId6"/>
    <p:sldId id="258" r:id="rId7"/>
    <p:sldId id="260" r:id="rId8"/>
    <p:sldId id="261" r:id="rId9"/>
    <p:sldId id="283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9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10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78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5159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522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574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63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3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5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4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6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Ringer:  Checklist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949" y="1580607"/>
            <a:ext cx="9318333" cy="4680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Where are you with the following assignments?</a:t>
            </a:r>
          </a:p>
          <a:p>
            <a:pPr lvl="1"/>
            <a:r>
              <a:rPr lang="en-US" sz="2400" dirty="0" smtClean="0"/>
              <a:t>Top Ten Identifications</a:t>
            </a:r>
          </a:p>
          <a:p>
            <a:pPr lvl="2"/>
            <a:r>
              <a:rPr lang="en-US" sz="2400" dirty="0" smtClean="0"/>
              <a:t>You should be finished with Period 1</a:t>
            </a:r>
          </a:p>
          <a:p>
            <a:pPr lvl="1"/>
            <a:r>
              <a:rPr lang="en-US" sz="2400" dirty="0" smtClean="0"/>
              <a:t>Key Concept Graphic Organizers</a:t>
            </a:r>
          </a:p>
          <a:p>
            <a:pPr lvl="2"/>
            <a:r>
              <a:rPr lang="en-US" sz="2400" dirty="0" smtClean="0"/>
              <a:t>You should be finished with Period 1</a:t>
            </a:r>
          </a:p>
          <a:p>
            <a:pPr lvl="1"/>
            <a:r>
              <a:rPr lang="en-US" sz="2400" dirty="0" smtClean="0"/>
              <a:t>Brinkley Text Readings</a:t>
            </a:r>
          </a:p>
          <a:p>
            <a:pPr lvl="2"/>
            <a:r>
              <a:rPr lang="en-US" sz="2400" dirty="0" smtClean="0"/>
              <a:t>You should be finished with Chapter 2</a:t>
            </a:r>
          </a:p>
          <a:p>
            <a:pPr lvl="2"/>
            <a:r>
              <a:rPr lang="en-US" sz="2400" dirty="0" smtClean="0"/>
              <a:t>Chapter 3, begin tonight</a:t>
            </a:r>
          </a:p>
          <a:p>
            <a:pPr lvl="1"/>
            <a:r>
              <a:rPr lang="en-US" sz="2600" dirty="0" smtClean="0"/>
              <a:t>Colonial Brochure due 9/20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27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American </a:t>
            </a:r>
            <a:r>
              <a:rPr lang="en-US" dirty="0" smtClean="0"/>
              <a:t>Colonial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413163"/>
            <a:ext cx="11277599" cy="5056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American trade </a:t>
            </a:r>
            <a:r>
              <a:rPr lang="en-US" sz="2400" dirty="0"/>
              <a:t>Increased </a:t>
            </a:r>
            <a:r>
              <a:rPr lang="en-US" sz="2400" dirty="0" smtClean="0"/>
              <a:t>with England and </a:t>
            </a:r>
            <a:r>
              <a:rPr lang="en-US" sz="2400" u="sng" dirty="0" smtClean="0"/>
              <a:t>others </a:t>
            </a:r>
            <a:r>
              <a:rPr lang="en-US" sz="2400" dirty="0" smtClean="0"/>
              <a:t>during salutary neglect</a:t>
            </a:r>
            <a:endParaRPr lang="en-US" sz="2400" dirty="0"/>
          </a:p>
          <a:p>
            <a:pPr lvl="1"/>
            <a:r>
              <a:rPr lang="en-US" sz="2400" dirty="0" smtClean="0"/>
              <a:t>Growth </a:t>
            </a:r>
            <a:r>
              <a:rPr lang="en-US" sz="2400" dirty="0"/>
              <a:t>of the American population created an increased demand for British goods. </a:t>
            </a:r>
          </a:p>
          <a:p>
            <a:pPr lvl="1"/>
            <a:r>
              <a:rPr lang="en-US" sz="2400" dirty="0" smtClean="0"/>
              <a:t>Navigation </a:t>
            </a:r>
            <a:r>
              <a:rPr lang="en-US" sz="2400" dirty="0"/>
              <a:t>Acts were passed to ensure trade to meet that demand</a:t>
            </a:r>
          </a:p>
          <a:p>
            <a:pPr lvl="1"/>
            <a:r>
              <a:rPr lang="en-US" sz="2400" dirty="0" smtClean="0"/>
              <a:t>But as </a:t>
            </a:r>
            <a:r>
              <a:rPr lang="en-US" sz="2400" dirty="0"/>
              <a:t>the American economy grew, Americans sought other foreign markets and resisted the Navigation Acts. </a:t>
            </a:r>
            <a:endParaRPr lang="en-US" sz="2400" dirty="0" smtClean="0"/>
          </a:p>
          <a:p>
            <a:pPr lvl="2"/>
            <a:r>
              <a:rPr lang="en-US" sz="2400" dirty="0" smtClean="0"/>
              <a:t>Exports </a:t>
            </a:r>
            <a:r>
              <a:rPr lang="en-US" sz="2400" dirty="0"/>
              <a:t>to France and the French West Indies brought in </a:t>
            </a:r>
            <a:r>
              <a:rPr lang="en-US" sz="2400" dirty="0" smtClean="0"/>
              <a:t>money for colonists </a:t>
            </a:r>
            <a:r>
              <a:rPr lang="en-US" sz="2400" dirty="0"/>
              <a:t>to buy British goods. </a:t>
            </a:r>
            <a:endParaRPr lang="en-US" sz="2400" dirty="0" smtClean="0"/>
          </a:p>
          <a:p>
            <a:pPr lvl="2"/>
            <a:r>
              <a:rPr lang="en-US" sz="2400" dirty="0" smtClean="0"/>
              <a:t>In response, the British passed the </a:t>
            </a:r>
            <a:r>
              <a:rPr lang="en-US" sz="2400" b="1" dirty="0" smtClean="0"/>
              <a:t>Molasses </a:t>
            </a:r>
            <a:r>
              <a:rPr lang="en-US" sz="2400" b="1" dirty="0"/>
              <a:t>Act, 1733</a:t>
            </a:r>
            <a:r>
              <a:rPr lang="en-US" sz="2400" dirty="0"/>
              <a:t>: Britain sought to stop colonial trade with the French West </a:t>
            </a:r>
            <a:r>
              <a:rPr lang="en-US" sz="2400" dirty="0" smtClean="0"/>
              <a:t>Indies </a:t>
            </a:r>
          </a:p>
          <a:p>
            <a:pPr lvl="3"/>
            <a:r>
              <a:rPr lang="en-US" sz="2200" dirty="0"/>
              <a:t>C</a:t>
            </a:r>
            <a:r>
              <a:rPr lang="en-US" sz="2200" dirty="0" smtClean="0"/>
              <a:t>olonists </a:t>
            </a:r>
            <a:r>
              <a:rPr lang="en-US" sz="2200" dirty="0"/>
              <a:t>ignored </a:t>
            </a:r>
            <a:r>
              <a:rPr lang="en-US" sz="2200" dirty="0" smtClean="0"/>
              <a:t>the act and it </a:t>
            </a:r>
            <a:r>
              <a:rPr lang="en-US" sz="2400" dirty="0" smtClean="0"/>
              <a:t>was </a:t>
            </a:r>
            <a:r>
              <a:rPr lang="en-US" sz="2400" dirty="0"/>
              <a:t>typical of how Navigation Laws aimed at the American colonies were often not obeyed.</a:t>
            </a:r>
          </a:p>
        </p:txBody>
      </p:sp>
    </p:spTree>
    <p:extLst>
      <p:ext uri="{BB962C8B-B14F-4D97-AF65-F5344CB8AC3E}">
        <p14:creationId xmlns:p14="http://schemas.microsoft.com/office/powerpoint/2010/main" val="9028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American Colonial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03" y="1382193"/>
            <a:ext cx="7544656" cy="5263305"/>
          </a:xfrm>
        </p:spPr>
        <p:txBody>
          <a:bodyPr>
            <a:no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England </a:t>
            </a:r>
            <a:r>
              <a:rPr lang="en-US" u="sng" dirty="0"/>
              <a:t>exported</a:t>
            </a:r>
            <a:r>
              <a:rPr lang="en-US" dirty="0"/>
              <a:t> timber, fish, cotton goods, and light manufacturing to the </a:t>
            </a:r>
            <a:r>
              <a:rPr lang="en-US" u="sng" dirty="0"/>
              <a:t>French Caribbean</a:t>
            </a:r>
            <a:r>
              <a:rPr lang="en-US" dirty="0"/>
              <a:t> for molasses.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England ships illegally brought </a:t>
            </a:r>
            <a:r>
              <a:rPr lang="en-US" u="sng" dirty="0"/>
              <a:t>French molasses </a:t>
            </a:r>
            <a:r>
              <a:rPr lang="en-US" dirty="0"/>
              <a:t>back home to be distilled for rum production. </a:t>
            </a:r>
          </a:p>
          <a:p>
            <a:pPr lvl="1"/>
            <a:r>
              <a:rPr lang="en-US" sz="2000" dirty="0" smtClean="0"/>
              <a:t>Rhode </a:t>
            </a:r>
            <a:r>
              <a:rPr lang="en-US" sz="2000" dirty="0"/>
              <a:t>Island became the center for rum distillation in the colonies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Rum </a:t>
            </a:r>
            <a:r>
              <a:rPr lang="en-US" dirty="0"/>
              <a:t>from New England was shipped illegally to the French West Indies where slave ships that had disposed of their human cargo took rum to the Gold Coast of Africa. </a:t>
            </a:r>
            <a:endParaRPr lang="en-US" dirty="0" smtClean="0"/>
          </a:p>
          <a:p>
            <a:r>
              <a:rPr lang="en-US" dirty="0" smtClean="0"/>
              <a:t>Slaves </a:t>
            </a:r>
            <a:r>
              <a:rPr lang="en-US" dirty="0"/>
              <a:t>transported via the </a:t>
            </a:r>
            <a:r>
              <a:rPr lang="en-US" b="1" dirty="0"/>
              <a:t>Middle Passage </a:t>
            </a:r>
            <a:r>
              <a:rPr lang="en-US" dirty="0"/>
              <a:t>to the colonies (e.g. Newport, RI) but some of the trade came from </a:t>
            </a:r>
            <a:r>
              <a:rPr lang="en-US" u="sng" dirty="0"/>
              <a:t>non-British ships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84" y="1338798"/>
            <a:ext cx="3583900" cy="51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385456"/>
            <a:ext cx="9523381" cy="4862944"/>
          </a:xfrm>
        </p:spPr>
        <p:txBody>
          <a:bodyPr>
            <a:normAutofit/>
          </a:bodyPr>
          <a:lstStyle/>
          <a:p>
            <a:r>
              <a:rPr lang="en-US" dirty="0" smtClean="0"/>
              <a:t>Secondary </a:t>
            </a:r>
            <a:r>
              <a:rPr lang="en-US" dirty="0"/>
              <a:t>in importance to farming. </a:t>
            </a:r>
            <a:endParaRPr lang="en-US" dirty="0" smtClean="0"/>
          </a:p>
          <a:p>
            <a:r>
              <a:rPr lang="en-US" dirty="0" smtClean="0"/>
              <a:t>Lumbering</a:t>
            </a:r>
            <a:r>
              <a:rPr lang="en-US" dirty="0"/>
              <a:t>, mining, fishing, and shipbuilding became the most important industries during the 18th century.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industries existed such as tailoring, shoemaking, baking, metalworking, and furniture making. </a:t>
            </a:r>
            <a:endParaRPr lang="en-US" dirty="0" smtClean="0"/>
          </a:p>
          <a:p>
            <a:pPr lvl="1"/>
            <a:r>
              <a:rPr lang="en-US" sz="2000" dirty="0" smtClean="0"/>
              <a:t>Due to competition with English manufacturing, </a:t>
            </a:r>
            <a:r>
              <a:rPr lang="en-US" sz="2000" b="1" dirty="0" smtClean="0"/>
              <a:t>The </a:t>
            </a:r>
            <a:r>
              <a:rPr lang="en-US" sz="2000" b="1" dirty="0"/>
              <a:t>Iron Act of 1750 </a:t>
            </a:r>
            <a:r>
              <a:rPr lang="en-US" sz="2000" dirty="0"/>
              <a:t>placed further restrictions on colonial metal production. </a:t>
            </a:r>
            <a:endParaRPr lang="en-US" sz="2000" dirty="0" smtClean="0"/>
          </a:p>
          <a:p>
            <a:r>
              <a:rPr lang="en-US" dirty="0" smtClean="0"/>
              <a:t>Wool</a:t>
            </a:r>
            <a:r>
              <a:rPr lang="en-US" dirty="0"/>
              <a:t>: female spinners and weavers at home produced a large output of cloth. </a:t>
            </a:r>
            <a:endParaRPr lang="en-US" dirty="0" smtClean="0"/>
          </a:p>
          <a:p>
            <a:pPr lvl="1"/>
            <a:r>
              <a:rPr lang="en-US" sz="2000" b="1" dirty="0" smtClean="0"/>
              <a:t>Wool </a:t>
            </a:r>
            <a:r>
              <a:rPr lang="en-US" sz="2000" b="1" dirty="0"/>
              <a:t>Act of 1699 </a:t>
            </a:r>
            <a:r>
              <a:rPr lang="en-US" sz="2000" dirty="0"/>
              <a:t>forbade exportation of colonial wool or wool products and imposed a tax on wool products imported into the colonies. </a:t>
            </a:r>
            <a:endParaRPr lang="en-US" sz="2000" dirty="0" smtClean="0"/>
          </a:p>
          <a:p>
            <a:r>
              <a:rPr lang="en-US" dirty="0" smtClean="0"/>
              <a:t>Other </a:t>
            </a:r>
            <a:r>
              <a:rPr lang="en-US" dirty="0"/>
              <a:t>enterprises included naval stores, beaver hats, rum, carpentry </a:t>
            </a:r>
          </a:p>
        </p:txBody>
      </p:sp>
    </p:spTree>
    <p:extLst>
      <p:ext uri="{BB962C8B-B14F-4D97-AF65-F5344CB8AC3E}">
        <p14:creationId xmlns:p14="http://schemas.microsoft.com/office/powerpoint/2010/main" val="404985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0390909" cy="4292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Agriculture </a:t>
            </a:r>
            <a:r>
              <a:rPr lang="en-US" sz="2400" dirty="0"/>
              <a:t>remained vital to trade in the Middle and Southern colonies. </a:t>
            </a:r>
            <a:endParaRPr lang="en-US" sz="2400" dirty="0" smtClean="0"/>
          </a:p>
          <a:p>
            <a:pPr lvl="1"/>
            <a:r>
              <a:rPr lang="en-US" sz="2400" dirty="0" smtClean="0"/>
              <a:t>Grain </a:t>
            </a:r>
            <a:r>
              <a:rPr lang="en-US" sz="2400" dirty="0"/>
              <a:t>was exported from the mid-Atlantic colonies (the “bread colonies”) </a:t>
            </a:r>
            <a:endParaRPr lang="en-US" sz="2400" dirty="0" smtClean="0"/>
          </a:p>
          <a:p>
            <a:pPr lvl="1"/>
            <a:r>
              <a:rPr lang="en-US" sz="2400" dirty="0" smtClean="0"/>
              <a:t>Tobacco </a:t>
            </a:r>
            <a:r>
              <a:rPr lang="en-US" sz="2400" dirty="0"/>
              <a:t>from the Chesapeake (Virginia and Maryland) and North Carolina was shipped to Britain. </a:t>
            </a:r>
            <a:endParaRPr lang="en-US" sz="2400" dirty="0" smtClean="0"/>
          </a:p>
          <a:p>
            <a:pPr lvl="1"/>
            <a:r>
              <a:rPr lang="en-US" sz="2400" dirty="0" smtClean="0"/>
              <a:t>Rice </a:t>
            </a:r>
            <a:r>
              <a:rPr lang="en-US" sz="2400" dirty="0"/>
              <a:t>and indigo from South Carolina and Georgia were shipped to Britain or to the Caribbean where rice fed the large slave population that worked in sugar cane fields.</a:t>
            </a:r>
          </a:p>
        </p:txBody>
      </p:sp>
    </p:spTree>
    <p:extLst>
      <p:ext uri="{BB962C8B-B14F-4D97-AF65-F5344CB8AC3E}">
        <p14:creationId xmlns:p14="http://schemas.microsoft.com/office/powerpoint/2010/main" val="311321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25" y="439655"/>
            <a:ext cx="10757764" cy="1062574"/>
          </a:xfrm>
        </p:spPr>
        <p:txBody>
          <a:bodyPr/>
          <a:lstStyle/>
          <a:p>
            <a:r>
              <a:rPr lang="en-US" dirty="0" smtClean="0"/>
              <a:t>Political </a:t>
            </a:r>
            <a:r>
              <a:rPr lang="en-US" dirty="0"/>
              <a:t>Structure of the </a:t>
            </a:r>
            <a:r>
              <a:rPr lang="en-US" dirty="0" smtClean="0"/>
              <a:t>Colonies </a:t>
            </a:r>
            <a:r>
              <a:rPr lang="en-US" dirty="0"/>
              <a:t>by 1775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997500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Royal </a:t>
            </a:r>
            <a:r>
              <a:rPr lang="en-US" sz="2400" b="1" dirty="0"/>
              <a:t>Colonies: </a:t>
            </a:r>
            <a:r>
              <a:rPr lang="en-US" sz="2400" dirty="0"/>
              <a:t>Ten colonies had royal governors appointed by the crown and were more closely regulated by Britain. </a:t>
            </a:r>
            <a:endParaRPr lang="en-US" sz="2400" dirty="0" smtClean="0"/>
          </a:p>
          <a:p>
            <a:r>
              <a:rPr lang="en-US" sz="2400" b="1" dirty="0" smtClean="0"/>
              <a:t>Proprietary </a:t>
            </a:r>
            <a:r>
              <a:rPr lang="en-US" sz="2400" b="1" dirty="0"/>
              <a:t>Colonies: </a:t>
            </a:r>
            <a:r>
              <a:rPr lang="en-US" sz="2400" dirty="0"/>
              <a:t>Pennsylvania was the only remaining proprietary colony on the eve of the revolution. </a:t>
            </a:r>
          </a:p>
          <a:p>
            <a:pPr lvl="1"/>
            <a:r>
              <a:rPr lang="en-US" sz="2400" dirty="0" smtClean="0"/>
              <a:t>Initially</a:t>
            </a:r>
            <a:r>
              <a:rPr lang="en-US" sz="2400" dirty="0"/>
              <a:t>, Maryland, Carolina and Georgia had been proprietary. </a:t>
            </a:r>
            <a:endParaRPr lang="en-US" sz="2400" dirty="0" smtClean="0"/>
          </a:p>
          <a:p>
            <a:r>
              <a:rPr lang="en-US" sz="2400" b="1" dirty="0" smtClean="0"/>
              <a:t>Charter/Corporate </a:t>
            </a:r>
            <a:r>
              <a:rPr lang="en-US" sz="2400" b="1" dirty="0"/>
              <a:t>Colonies: </a:t>
            </a:r>
            <a:r>
              <a:rPr lang="en-US" sz="2400" dirty="0"/>
              <a:t>Connecticut and Rhode Island elected their own governors under self-governing charters. </a:t>
            </a:r>
          </a:p>
        </p:txBody>
      </p:sp>
    </p:spTree>
    <p:extLst>
      <p:ext uri="{BB962C8B-B14F-4D97-AF65-F5344CB8AC3E}">
        <p14:creationId xmlns:p14="http://schemas.microsoft.com/office/powerpoint/2010/main" val="37735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03" y="1"/>
            <a:ext cx="967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357746"/>
            <a:ext cx="9809017" cy="4890654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Republicanism</a:t>
            </a:r>
            <a:r>
              <a:rPr lang="en-US" sz="2600" dirty="0"/>
              <a:t>: representative government where people </a:t>
            </a:r>
            <a:r>
              <a:rPr lang="en-US" sz="2600" dirty="0" smtClean="0"/>
              <a:t>elect their </a:t>
            </a:r>
            <a:r>
              <a:rPr lang="en-US" sz="2600" dirty="0"/>
              <a:t>own representatives to protect their interests. </a:t>
            </a:r>
          </a:p>
          <a:p>
            <a:r>
              <a:rPr lang="en-US" sz="2600" b="1" dirty="0" smtClean="0"/>
              <a:t>Bicameral</a:t>
            </a:r>
            <a:r>
              <a:rPr lang="en-US" sz="2600" dirty="0" smtClean="0"/>
              <a:t> </a:t>
            </a:r>
            <a:r>
              <a:rPr lang="en-US" sz="2600" dirty="0"/>
              <a:t>legislatures were most common among the 13 </a:t>
            </a:r>
            <a:r>
              <a:rPr lang="en-US" sz="2600" dirty="0" smtClean="0"/>
              <a:t>colonies.</a:t>
            </a:r>
          </a:p>
          <a:p>
            <a:pPr lvl="1"/>
            <a:r>
              <a:rPr lang="en-US" sz="2600" dirty="0" smtClean="0"/>
              <a:t>a</a:t>
            </a:r>
            <a:r>
              <a:rPr lang="en-US" sz="2600" dirty="0"/>
              <a:t>. </a:t>
            </a:r>
            <a:r>
              <a:rPr lang="en-US" sz="2600" b="1" dirty="0"/>
              <a:t>Upper house</a:t>
            </a:r>
            <a:r>
              <a:rPr lang="en-US" sz="2600" dirty="0"/>
              <a:t>, or </a:t>
            </a:r>
            <a:r>
              <a:rPr lang="en-US" sz="2600" b="1" dirty="0"/>
              <a:t>Council</a:t>
            </a:r>
            <a:r>
              <a:rPr lang="en-US" sz="2600" dirty="0"/>
              <a:t>: normally appointed by the crown or </a:t>
            </a:r>
            <a:r>
              <a:rPr lang="en-US" sz="2600" dirty="0" smtClean="0"/>
              <a:t>Proprietor</a:t>
            </a:r>
          </a:p>
          <a:p>
            <a:pPr lvl="1"/>
            <a:r>
              <a:rPr lang="en-US" sz="2600" dirty="0" smtClean="0"/>
              <a:t>b</a:t>
            </a:r>
            <a:r>
              <a:rPr lang="en-US" sz="2600" dirty="0"/>
              <a:t>. </a:t>
            </a:r>
            <a:r>
              <a:rPr lang="en-US" sz="2600" b="1" dirty="0"/>
              <a:t>Lower house, </a:t>
            </a:r>
            <a:r>
              <a:rPr lang="en-US" sz="2600" dirty="0"/>
              <a:t>or </a:t>
            </a:r>
            <a:r>
              <a:rPr lang="en-US" sz="2600" b="1" dirty="0"/>
              <a:t>Assembly</a:t>
            </a:r>
            <a:r>
              <a:rPr lang="en-US" sz="2600" dirty="0"/>
              <a:t>: elected by property owners (the </a:t>
            </a:r>
            <a:r>
              <a:rPr lang="en-US" sz="2600" dirty="0" smtClean="0"/>
              <a:t>people</a:t>
            </a:r>
            <a:r>
              <a:rPr lang="en-US" sz="2600" dirty="0"/>
              <a:t>) </a:t>
            </a:r>
          </a:p>
          <a:p>
            <a:pPr lvl="2"/>
            <a:r>
              <a:rPr lang="en-US" sz="2600" dirty="0" smtClean="0"/>
              <a:t>Voted </a:t>
            </a:r>
            <a:r>
              <a:rPr lang="en-US" sz="2600" dirty="0"/>
              <a:t>for taxes to pay the expenses of the colonial government </a:t>
            </a:r>
            <a:endParaRPr lang="en-US" sz="2600" dirty="0" smtClean="0"/>
          </a:p>
          <a:p>
            <a:pPr lvl="2"/>
            <a:r>
              <a:rPr lang="en-US" sz="2600" dirty="0" smtClean="0"/>
              <a:t>Because </a:t>
            </a:r>
            <a:r>
              <a:rPr lang="en-US" sz="2600" dirty="0"/>
              <a:t>there were more property owners per capita in the colonies than anywhere else in the world, the colonies were, in effect, the most democratic region anywhere. </a:t>
            </a:r>
          </a:p>
          <a:p>
            <a:r>
              <a:rPr lang="en-US" sz="24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</a:t>
            </a:r>
            <a:r>
              <a:rPr lang="en-US" dirty="0"/>
              <a:t>of American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260763"/>
            <a:ext cx="11463758" cy="55972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Colonial </a:t>
            </a:r>
            <a:r>
              <a:rPr lang="en-US" sz="1800" dirty="0"/>
              <a:t>governments did not enjoy the power that Parliament </a:t>
            </a:r>
            <a:r>
              <a:rPr lang="en-US" sz="1800" dirty="0" smtClean="0"/>
              <a:t>enjoyed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Yet</a:t>
            </a:r>
            <a:r>
              <a:rPr lang="en-US" sz="1800" dirty="0"/>
              <a:t>, colonial governments were far more reformed than those in </a:t>
            </a:r>
            <a:r>
              <a:rPr lang="en-US" sz="1800" dirty="0" smtClean="0"/>
              <a:t>England</a:t>
            </a:r>
            <a:r>
              <a:rPr lang="en-US" sz="1800" dirty="0"/>
              <a:t>. </a:t>
            </a:r>
            <a:endParaRPr lang="en-US" sz="1800" dirty="0" smtClean="0"/>
          </a:p>
          <a:p>
            <a:pPr lvl="2"/>
            <a:r>
              <a:rPr lang="en-US" sz="1800" dirty="0" smtClean="0"/>
              <a:t>a</a:t>
            </a:r>
            <a:r>
              <a:rPr lang="en-US" sz="1800" dirty="0"/>
              <a:t>. Much more direct representation; the will of the people was </a:t>
            </a:r>
            <a:r>
              <a:rPr lang="en-US" sz="1800" dirty="0" smtClean="0"/>
              <a:t>more </a:t>
            </a:r>
            <a:r>
              <a:rPr lang="en-US" sz="1800" dirty="0"/>
              <a:t>effectively expressed. </a:t>
            </a:r>
            <a:endParaRPr lang="en-US" sz="1800" dirty="0" smtClean="0"/>
          </a:p>
          <a:p>
            <a:pPr lvl="2"/>
            <a:r>
              <a:rPr lang="en-US" sz="1800" dirty="0" smtClean="0"/>
              <a:t>b</a:t>
            </a:r>
            <a:r>
              <a:rPr lang="en-US" sz="1800" dirty="0"/>
              <a:t>. Less corruption </a:t>
            </a:r>
            <a:endParaRPr lang="en-US" sz="1800" dirty="0" smtClean="0"/>
          </a:p>
          <a:p>
            <a:r>
              <a:rPr lang="en-US" sz="1800" dirty="0" smtClean="0"/>
              <a:t>Administration </a:t>
            </a:r>
            <a:r>
              <a:rPr lang="en-US" sz="1800" dirty="0"/>
              <a:t>at the local level </a:t>
            </a:r>
            <a:endParaRPr lang="en-US" sz="1800" dirty="0" smtClean="0"/>
          </a:p>
          <a:p>
            <a:pPr lvl="2"/>
            <a:r>
              <a:rPr lang="en-US" sz="1800" dirty="0" smtClean="0"/>
              <a:t>a</a:t>
            </a:r>
            <a:r>
              <a:rPr lang="en-US" sz="1800" dirty="0"/>
              <a:t>. New England: </a:t>
            </a:r>
            <a:r>
              <a:rPr lang="en-US" sz="1800" b="1" dirty="0" smtClean="0"/>
              <a:t>town hall meetings</a:t>
            </a:r>
          </a:p>
          <a:p>
            <a:pPr lvl="2"/>
            <a:r>
              <a:rPr lang="en-US" sz="1800" dirty="0" smtClean="0"/>
              <a:t>b</a:t>
            </a:r>
            <a:r>
              <a:rPr lang="en-US" sz="1800" dirty="0"/>
              <a:t>. South: county government </a:t>
            </a:r>
            <a:endParaRPr lang="en-US" sz="1800" dirty="0" smtClean="0"/>
          </a:p>
          <a:p>
            <a:pPr lvl="2"/>
            <a:r>
              <a:rPr lang="en-US" sz="1800" dirty="0" smtClean="0"/>
              <a:t>c</a:t>
            </a:r>
            <a:r>
              <a:rPr lang="en-US" sz="1800" dirty="0"/>
              <a:t>. Middle colonies: combination of the above </a:t>
            </a:r>
            <a:endParaRPr lang="en-US" sz="1800" dirty="0" smtClean="0"/>
          </a:p>
          <a:p>
            <a:r>
              <a:rPr lang="en-US" sz="1800" dirty="0" smtClean="0"/>
              <a:t>Voting </a:t>
            </a:r>
            <a:r>
              <a:rPr lang="en-US" sz="1800" dirty="0"/>
              <a:t>restrictions </a:t>
            </a:r>
            <a:endParaRPr lang="en-US" sz="1800" dirty="0" smtClean="0"/>
          </a:p>
          <a:p>
            <a:pPr lvl="2"/>
            <a:r>
              <a:rPr lang="en-US" sz="1800" dirty="0" smtClean="0"/>
              <a:t>a</a:t>
            </a:r>
            <a:r>
              <a:rPr lang="en-US" sz="1800" dirty="0"/>
              <a:t>. The upper class opposed democracy as they did not trust the </a:t>
            </a:r>
            <a:r>
              <a:rPr lang="en-US" sz="1800" dirty="0" smtClean="0"/>
              <a:t>common </a:t>
            </a:r>
            <a:r>
              <a:rPr lang="en-US" sz="1800" dirty="0"/>
              <a:t>people. </a:t>
            </a:r>
            <a:endParaRPr lang="en-US" sz="1800" dirty="0" smtClean="0"/>
          </a:p>
          <a:p>
            <a:pPr lvl="2"/>
            <a:r>
              <a:rPr lang="en-US" sz="1800" dirty="0" smtClean="0"/>
              <a:t>b</a:t>
            </a:r>
            <a:r>
              <a:rPr lang="en-US" sz="1800" dirty="0"/>
              <a:t>. Property and/or religious qualifications were imposed. </a:t>
            </a:r>
            <a:endParaRPr lang="en-US" sz="1800" dirty="0" smtClean="0"/>
          </a:p>
          <a:p>
            <a:pPr lvl="2"/>
            <a:r>
              <a:rPr lang="en-US" sz="1800" dirty="0" smtClean="0"/>
              <a:t>c</a:t>
            </a:r>
            <a:r>
              <a:rPr lang="en-US" sz="1800" dirty="0"/>
              <a:t>. As much as 50% of white males were disenfranchised.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2327"/>
            <a:ext cx="10395961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Held Legal </a:t>
            </a:r>
            <a:r>
              <a:rPr lang="en-US" dirty="0"/>
              <a:t>power (in theory) </a:t>
            </a:r>
            <a:endParaRPr lang="en-US" dirty="0" smtClean="0"/>
          </a:p>
          <a:p>
            <a:pPr lvl="1"/>
            <a:r>
              <a:rPr lang="en-US" dirty="0" smtClean="0"/>
              <a:t>Had </a:t>
            </a:r>
            <a:r>
              <a:rPr lang="en-US" dirty="0"/>
              <a:t>authority to exercise veto power over colonial legislation </a:t>
            </a:r>
            <a:endParaRPr lang="en-US" dirty="0" smtClean="0"/>
          </a:p>
          <a:p>
            <a:pPr lvl="1"/>
            <a:r>
              <a:rPr lang="en-US" dirty="0" smtClean="0"/>
              <a:t>Had </a:t>
            </a:r>
            <a:r>
              <a:rPr lang="en-US" dirty="0"/>
              <a:t>power to dissolve lower houses of colonial assemblies </a:t>
            </a:r>
            <a:endParaRPr lang="en-US" dirty="0" smtClean="0"/>
          </a:p>
          <a:p>
            <a:pPr lvl="1"/>
            <a:r>
              <a:rPr lang="en-US" dirty="0" smtClean="0"/>
              <a:t>Had </a:t>
            </a:r>
            <a:r>
              <a:rPr lang="en-US" dirty="0"/>
              <a:t>power over the judiciary in the colonies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reality, governors were weak in many respects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Assemblies </a:t>
            </a:r>
            <a:r>
              <a:rPr lang="en-US" dirty="0"/>
              <a:t>often controlled governors’ salaries. </a:t>
            </a:r>
            <a:endParaRPr lang="en-US" dirty="0" smtClean="0"/>
          </a:p>
          <a:p>
            <a:pPr lvl="2"/>
            <a:r>
              <a:rPr lang="en-US" dirty="0" smtClean="0"/>
              <a:t>Governors sometimes did not </a:t>
            </a:r>
            <a:r>
              <a:rPr lang="en-US" dirty="0"/>
              <a:t>get paid </a:t>
            </a:r>
            <a:r>
              <a:rPr lang="en-US" dirty="0" smtClean="0"/>
              <a:t>because they </a:t>
            </a:r>
            <a:r>
              <a:rPr lang="en-US" dirty="0"/>
              <a:t>governed contrary to the wishes of the colonial legislature.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king's orders were often strict and ineffective as Britain </a:t>
            </a:r>
            <a:r>
              <a:rPr lang="en-US" dirty="0" smtClean="0"/>
              <a:t>was </a:t>
            </a:r>
            <a:r>
              <a:rPr lang="en-US" dirty="0"/>
              <a:t>3,000 miles away. </a:t>
            </a:r>
            <a:endParaRPr lang="en-US" dirty="0" smtClean="0"/>
          </a:p>
          <a:p>
            <a:pPr lvl="1"/>
            <a:r>
              <a:rPr lang="en-US" dirty="0" smtClean="0"/>
              <a:t>Governors </a:t>
            </a:r>
            <a:r>
              <a:rPr lang="en-US" dirty="0"/>
              <a:t>suffered from a lack of money from supporters. </a:t>
            </a:r>
            <a:endParaRPr lang="en-US" dirty="0" smtClean="0"/>
          </a:p>
          <a:p>
            <a:pPr lvl="1"/>
            <a:r>
              <a:rPr lang="en-US" dirty="0" smtClean="0"/>
              <a:t>Assemblies </a:t>
            </a:r>
            <a:r>
              <a:rPr lang="en-US" dirty="0"/>
              <a:t>had powers to fill government positions in most </a:t>
            </a:r>
            <a:r>
              <a:rPr lang="en-US" dirty="0" smtClean="0"/>
              <a:t>colonies</a:t>
            </a:r>
            <a:r>
              <a:rPr lang="en-US" dirty="0"/>
              <a:t>; this reduced the influence of governors. </a:t>
            </a:r>
            <a:endParaRPr lang="en-US" dirty="0" smtClean="0"/>
          </a:p>
          <a:p>
            <a:pPr lvl="1"/>
            <a:r>
              <a:rPr lang="en-US" dirty="0" smtClean="0"/>
              <a:t>Towns </a:t>
            </a:r>
            <a:r>
              <a:rPr lang="en-US" dirty="0"/>
              <a:t>instructed their representatives how to vote which was </a:t>
            </a:r>
            <a:r>
              <a:rPr lang="en-US" dirty="0" smtClean="0"/>
              <a:t>often </a:t>
            </a:r>
            <a:r>
              <a:rPr lang="en-US" dirty="0"/>
              <a:t>contrary to the wishes of governors.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of Democratic Ideals in Colonial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2052918"/>
            <a:ext cx="12041746" cy="5317700"/>
          </a:xfrm>
        </p:spPr>
        <p:txBody>
          <a:bodyPr/>
          <a:lstStyle/>
          <a:p>
            <a:r>
              <a:rPr lang="en-US" sz="2800" dirty="0" smtClean="0"/>
              <a:t>Democratic </a:t>
            </a:r>
            <a:r>
              <a:rPr lang="en-US" sz="2800" dirty="0"/>
              <a:t>ideal of tolerance emerged </a:t>
            </a:r>
            <a:endParaRPr lang="en-US" sz="2800" dirty="0" smtClean="0"/>
          </a:p>
          <a:p>
            <a:r>
              <a:rPr lang="en-US" sz="2800" dirty="0" smtClean="0"/>
              <a:t>Higher educational </a:t>
            </a:r>
            <a:r>
              <a:rPr lang="en-US" sz="2800" dirty="0"/>
              <a:t>advantages </a:t>
            </a:r>
            <a:r>
              <a:rPr lang="en-US" sz="2800" dirty="0" smtClean="0"/>
              <a:t>compared </a:t>
            </a:r>
            <a:r>
              <a:rPr lang="en-US" sz="2800" dirty="0"/>
              <a:t>to Europe </a:t>
            </a:r>
            <a:endParaRPr lang="en-US" sz="2800" dirty="0" smtClean="0"/>
          </a:p>
          <a:p>
            <a:r>
              <a:rPr lang="en-US" sz="2800" dirty="0" smtClean="0"/>
              <a:t>Equality </a:t>
            </a:r>
            <a:r>
              <a:rPr lang="en-US" sz="2800" dirty="0"/>
              <a:t>of opportunity much more </a:t>
            </a:r>
            <a:r>
              <a:rPr lang="en-US" sz="2800" dirty="0" smtClean="0"/>
              <a:t>evident than </a:t>
            </a:r>
            <a:r>
              <a:rPr lang="en-US" sz="2800" dirty="0"/>
              <a:t>in Europe </a:t>
            </a:r>
            <a:endParaRPr lang="en-US" sz="2800" dirty="0" smtClean="0"/>
          </a:p>
          <a:p>
            <a:r>
              <a:rPr lang="en-US" sz="2800" dirty="0" smtClean="0"/>
              <a:t>Freedom </a:t>
            </a:r>
            <a:r>
              <a:rPr lang="en-US" sz="2800" dirty="0"/>
              <a:t>of speech and the press </a:t>
            </a:r>
            <a:endParaRPr lang="en-US" sz="2800" dirty="0" smtClean="0"/>
          </a:p>
          <a:p>
            <a:r>
              <a:rPr lang="en-US" sz="2800" dirty="0" smtClean="0"/>
              <a:t>Freedom </a:t>
            </a:r>
            <a:r>
              <a:rPr lang="en-US" sz="2800" dirty="0"/>
              <a:t>of assembly </a:t>
            </a:r>
            <a:endParaRPr lang="en-US" sz="2800" dirty="0" smtClean="0"/>
          </a:p>
          <a:p>
            <a:r>
              <a:rPr lang="en-US" sz="2800" dirty="0" smtClean="0"/>
              <a:t>Representative </a:t>
            </a:r>
            <a:r>
              <a:rPr lang="en-US" sz="2800" dirty="0"/>
              <a:t>government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Colonial Society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666" y="5015343"/>
            <a:ext cx="9960605" cy="128221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​</a:t>
            </a:r>
            <a:r>
              <a:rPr lang="en-US" b="1" u="sng" dirty="0"/>
              <a:t>Key Concept 2.2</a:t>
            </a:r>
            <a:r>
              <a:rPr lang="en-US" b="1" dirty="0"/>
              <a:t>   The British colonies participated in political, social, cultural, and economic exchanges with Great Britain that encouraged both stronger bonds with Britain and resistance to Britain’s control</a:t>
            </a:r>
          </a:p>
        </p:txBody>
      </p:sp>
    </p:spTree>
    <p:extLst>
      <p:ext uri="{BB962C8B-B14F-4D97-AF65-F5344CB8AC3E}">
        <p14:creationId xmlns:p14="http://schemas.microsoft.com/office/powerpoint/2010/main" val="40983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183"/>
            <a:ext cx="9403742" cy="50430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College </a:t>
            </a:r>
            <a:r>
              <a:rPr lang="en-US" dirty="0"/>
              <a:t>Board, AP United States History Course and Exam Description (Including the Curriculum Framework), 2014: History, New York: College Board, </a:t>
            </a:r>
            <a:r>
              <a:rPr lang="en-US" dirty="0" smtClean="0"/>
              <a:t>2014</a:t>
            </a:r>
          </a:p>
          <a:p>
            <a:r>
              <a:rPr lang="en-US" dirty="0" err="1" smtClean="0"/>
              <a:t>Bailyn</a:t>
            </a:r>
            <a:r>
              <a:rPr lang="en-US" dirty="0"/>
              <a:t>, Bernard, The Origins of American Politics, New York: Vintage Books, 1968 _____________, The Ideological Origins of the American Revolution, Cambridge, Massachusetts: </a:t>
            </a:r>
            <a:r>
              <a:rPr lang="en-US" dirty="0" err="1"/>
              <a:t>Belknep</a:t>
            </a:r>
            <a:r>
              <a:rPr lang="en-US" dirty="0"/>
              <a:t>, 1967 </a:t>
            </a:r>
            <a:endParaRPr lang="en-US" dirty="0" smtClean="0"/>
          </a:p>
          <a:p>
            <a:r>
              <a:rPr lang="en-US" dirty="0" smtClean="0"/>
              <a:t>Brinkley</a:t>
            </a:r>
            <a:r>
              <a:rPr lang="en-US" dirty="0"/>
              <a:t>, Alan, Williams, T. Harry, and Current, Richard N., American History, 14th Edition, New York: McGraw-Hill, 2012 </a:t>
            </a:r>
            <a:endParaRPr lang="en-US" dirty="0" smtClean="0"/>
          </a:p>
          <a:p>
            <a:r>
              <a:rPr lang="en-US" dirty="0" smtClean="0"/>
              <a:t>Cook</a:t>
            </a:r>
            <a:r>
              <a:rPr lang="en-US" dirty="0"/>
              <a:t>, Don, The Long Fuse: How England Lost the American Colonies, 1760-1785, New York: Atlantic Monthly Press 1995 </a:t>
            </a:r>
            <a:endParaRPr lang="en-US" dirty="0" smtClean="0"/>
          </a:p>
          <a:p>
            <a:r>
              <a:rPr lang="en-US" dirty="0" err="1" smtClean="0"/>
              <a:t>Foner</a:t>
            </a:r>
            <a:r>
              <a:rPr lang="en-US" dirty="0"/>
              <a:t>, Eric &amp; </a:t>
            </a:r>
            <a:r>
              <a:rPr lang="en-US" dirty="0" err="1"/>
              <a:t>Garraty</a:t>
            </a:r>
            <a:r>
              <a:rPr lang="en-US" dirty="0"/>
              <a:t>, John A. editors: The Reader’s Companion to American History, Boston: Houghton Mifflin Company, 1991 </a:t>
            </a:r>
            <a:endParaRPr lang="en-US" dirty="0" smtClean="0"/>
          </a:p>
          <a:p>
            <a:r>
              <a:rPr lang="en-US" dirty="0" smtClean="0"/>
              <a:t>Hofstadter</a:t>
            </a:r>
            <a:r>
              <a:rPr lang="en-US" dirty="0"/>
              <a:t>, Richard, America at 1750: A Social Portrait, New York: Vintage Books, </a:t>
            </a:r>
            <a:r>
              <a:rPr lang="en-US" dirty="0" smtClean="0"/>
              <a:t>1971</a:t>
            </a:r>
          </a:p>
          <a:p>
            <a:r>
              <a:rPr lang="en-US" dirty="0" smtClean="0"/>
              <a:t>Kennedy</a:t>
            </a:r>
            <a:r>
              <a:rPr lang="en-US" dirty="0"/>
              <a:t>, David M., Cohen, Lizabeth, Bailey, Thomas A., The American Pageant (AP Edition), 13th edition, Boston: Houghton Mifflin 2006 </a:t>
            </a:r>
            <a:endParaRPr lang="en-US" dirty="0" smtClean="0"/>
          </a:p>
          <a:p>
            <a:r>
              <a:rPr lang="en-US" dirty="0" smtClean="0"/>
              <a:t>Murrin</a:t>
            </a:r>
            <a:r>
              <a:rPr lang="en-US" dirty="0"/>
              <a:t>, John, et al., Liberty Equality and Power: A History of the American People, Ft. Worth: Harcourt Brace 1999 </a:t>
            </a:r>
            <a:endParaRPr lang="en-US" dirty="0" smtClean="0"/>
          </a:p>
          <a:p>
            <a:r>
              <a:rPr lang="en-US" dirty="0" smtClean="0"/>
              <a:t>Nash</a:t>
            </a:r>
            <a:r>
              <a:rPr lang="en-US" dirty="0"/>
              <a:t>, Gary : American Odyssey, Lake Forest, Illinois: Glencoe, 1992 Wikipedia Commons, maps of the Triangular Trade</a:t>
            </a:r>
          </a:p>
        </p:txBody>
      </p:sp>
    </p:spTree>
    <p:extLst>
      <p:ext uri="{BB962C8B-B14F-4D97-AF65-F5344CB8AC3E}">
        <p14:creationId xmlns:p14="http://schemas.microsoft.com/office/powerpoint/2010/main" val="16351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Brochure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research and creation of your Colonial Brochure</a:t>
            </a:r>
          </a:p>
          <a:p>
            <a:r>
              <a:rPr lang="en-US" dirty="0" smtClean="0"/>
              <a:t>Gallery Walk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Economics &amp;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what extent had the American colonies </a:t>
            </a:r>
            <a:r>
              <a:rPr lang="en-US" sz="2800" dirty="0" smtClean="0"/>
              <a:t>collectively developed </a:t>
            </a:r>
            <a:r>
              <a:rPr lang="en-US" sz="2800" dirty="0"/>
              <a:t>self-rule and a democratic society between 1607 and 1754?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Commerce and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357745"/>
            <a:ext cx="11014363" cy="51538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British Empire was based on </a:t>
            </a:r>
            <a:r>
              <a:rPr lang="en-US" sz="2400" b="1" dirty="0"/>
              <a:t>mercantilism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empire sought economic self-sufficiency and a favorable balance of trade with rival </a:t>
            </a:r>
            <a:r>
              <a:rPr lang="en-US" sz="2200" dirty="0" smtClean="0"/>
              <a:t>empires.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colonies existed solely for the benefit of the mother </a:t>
            </a:r>
            <a:r>
              <a:rPr lang="en-US" sz="2400" dirty="0" smtClean="0"/>
              <a:t>country.</a:t>
            </a:r>
          </a:p>
          <a:p>
            <a:pPr lvl="1"/>
            <a:r>
              <a:rPr lang="en-US" sz="2400" dirty="0" smtClean="0"/>
              <a:t>Parliament </a:t>
            </a:r>
            <a:r>
              <a:rPr lang="en-US" sz="2400" dirty="0"/>
              <a:t>passed hundreds of Navigation Laws to regulate its mercantilist empire. </a:t>
            </a:r>
            <a:endParaRPr lang="en-US" sz="2400" dirty="0" smtClean="0"/>
          </a:p>
          <a:p>
            <a:pPr lvl="2"/>
            <a:r>
              <a:rPr lang="en-US" sz="2400" dirty="0" smtClean="0"/>
              <a:t>1651</a:t>
            </a:r>
            <a:r>
              <a:rPr lang="en-US" sz="2400" dirty="0"/>
              <a:t>, the first </a:t>
            </a:r>
            <a:r>
              <a:rPr lang="en-US" sz="2400" b="1" dirty="0"/>
              <a:t>Navigation Act </a:t>
            </a:r>
            <a:r>
              <a:rPr lang="en-US" sz="2400" dirty="0"/>
              <a:t>was passed during Oliver Cromwell’s “Protectorate” which sought to prevent Dutch </a:t>
            </a:r>
            <a:r>
              <a:rPr lang="en-US" sz="2400" dirty="0" smtClean="0"/>
              <a:t>trade </a:t>
            </a:r>
            <a:r>
              <a:rPr lang="en-US" sz="2400" dirty="0"/>
              <a:t>with the American colonies. </a:t>
            </a:r>
            <a:endParaRPr lang="en-US" sz="2400" dirty="0" smtClean="0"/>
          </a:p>
          <a:p>
            <a:pPr lvl="2"/>
            <a:r>
              <a:rPr lang="en-US" sz="2400" dirty="0" smtClean="0"/>
              <a:t>England </a:t>
            </a:r>
            <a:r>
              <a:rPr lang="en-US" sz="2400" dirty="0"/>
              <a:t>banned colonial trade with any other country except England.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20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and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607128"/>
            <a:ext cx="9939018" cy="4641272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400" b="1" u="sng" dirty="0" smtClean="0"/>
              <a:t>Navigation Act of 1663</a:t>
            </a:r>
            <a:r>
              <a:rPr lang="en-US" sz="2400" dirty="0"/>
              <a:t>, all goods shipped from Europe to the American English colonies first had to go through England for tax purposes. </a:t>
            </a:r>
            <a:endParaRPr lang="en-US" sz="2400" dirty="0" smtClean="0"/>
          </a:p>
          <a:p>
            <a:pPr lvl="2"/>
            <a:r>
              <a:rPr lang="en-US" sz="2400" b="1" u="sng" dirty="0" smtClean="0"/>
              <a:t>Navigation Act of 1673</a:t>
            </a:r>
            <a:r>
              <a:rPr lang="en-US" sz="2400" b="1" u="sng" dirty="0"/>
              <a:t>, </a:t>
            </a:r>
            <a:r>
              <a:rPr lang="en-US" sz="2400" dirty="0"/>
              <a:t>England imposed taxes on coastal trade among the colonies and appointed customs agents to enforce the Navigation Laws. </a:t>
            </a:r>
            <a:endParaRPr lang="en-US" sz="2400" dirty="0" smtClean="0"/>
          </a:p>
          <a:p>
            <a:pPr lvl="2"/>
            <a:r>
              <a:rPr lang="en-US" sz="2400" dirty="0" smtClean="0"/>
              <a:t>Later </a:t>
            </a:r>
            <a:r>
              <a:rPr lang="en-US" sz="2400" dirty="0"/>
              <a:t>laws such as the </a:t>
            </a:r>
            <a:r>
              <a:rPr lang="en-US" sz="2400" b="1" dirty="0"/>
              <a:t>Wool Act, Iron Act, and Hat Act </a:t>
            </a:r>
            <a:r>
              <a:rPr lang="en-US" sz="2400" dirty="0"/>
              <a:t>sought to reduce colonial production and/or exportation of goods that would either pose competition to </a:t>
            </a:r>
            <a:r>
              <a:rPr lang="en-US" sz="2400" u="sng" dirty="0"/>
              <a:t>British manufacturers </a:t>
            </a:r>
            <a:r>
              <a:rPr lang="en-US" sz="2400" dirty="0"/>
              <a:t>or </a:t>
            </a:r>
            <a:r>
              <a:rPr lang="en-US" sz="2400" u="sng" dirty="0"/>
              <a:t>evade taxation </a:t>
            </a:r>
            <a:r>
              <a:rPr lang="en-US" sz="2400" dirty="0"/>
              <a:t>by the empire. </a:t>
            </a:r>
          </a:p>
          <a:p>
            <a:pPr lvl="2"/>
            <a:r>
              <a:rPr lang="en-US" sz="2400" dirty="0" smtClean="0"/>
              <a:t>Certain </a:t>
            </a:r>
            <a:r>
              <a:rPr lang="en-US" sz="2400" dirty="0"/>
              <a:t>"enumerated" articles like tobacco </a:t>
            </a:r>
            <a:r>
              <a:rPr lang="en-US" sz="2400" dirty="0" smtClean="0"/>
              <a:t>could only be shipped to England</a:t>
            </a:r>
            <a:r>
              <a:rPr lang="en-US" sz="2400" dirty="0"/>
              <a:t>, despite higher </a:t>
            </a:r>
            <a:r>
              <a:rPr lang="en-US" sz="2400" dirty="0" smtClean="0"/>
              <a:t>prices that the colonists could receive </a:t>
            </a:r>
            <a:r>
              <a:rPr lang="en-US" sz="2400" dirty="0"/>
              <a:t>in other </a:t>
            </a:r>
            <a:r>
              <a:rPr lang="en-US" sz="2400" dirty="0" smtClean="0"/>
              <a:t>foreign markets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55" y="465596"/>
            <a:ext cx="11861442" cy="960446"/>
          </a:xfrm>
        </p:spPr>
        <p:txBody>
          <a:bodyPr/>
          <a:lstStyle/>
          <a:p>
            <a:r>
              <a:rPr lang="en-US" sz="3600" dirty="0" smtClean="0"/>
              <a:t>Triangular Trade:  </a:t>
            </a:r>
            <a:r>
              <a:rPr lang="en-US" sz="3600" dirty="0"/>
              <a:t>Atlantic </a:t>
            </a:r>
            <a:r>
              <a:rPr lang="en-US" sz="3600" dirty="0" smtClean="0"/>
              <a:t>Slave Trade </a:t>
            </a:r>
            <a:r>
              <a:rPr lang="en-US" sz="3600" dirty="0"/>
              <a:t>Model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761972"/>
            <a:ext cx="5090895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 a</a:t>
            </a:r>
            <a:r>
              <a:rPr lang="en-US" sz="2400" dirty="0"/>
              <a:t>. New England rum was shipped to Africa</a:t>
            </a:r>
            <a:r>
              <a:rPr lang="en-US" sz="2400" dirty="0" smtClean="0"/>
              <a:t>.</a:t>
            </a:r>
          </a:p>
          <a:p>
            <a:r>
              <a:rPr lang="en-US" sz="2600" dirty="0" smtClean="0"/>
              <a:t>b</a:t>
            </a:r>
            <a:r>
              <a:rPr lang="en-US" sz="2600" dirty="0"/>
              <a:t>. Ships were then filled with slaves and sent to the West Indies. </a:t>
            </a:r>
            <a:endParaRPr lang="en-US" sz="2600" dirty="0" smtClean="0"/>
          </a:p>
          <a:p>
            <a:r>
              <a:rPr lang="en-US" sz="2600" dirty="0" smtClean="0"/>
              <a:t>c</a:t>
            </a:r>
            <a:r>
              <a:rPr lang="en-US" sz="2600" dirty="0"/>
              <a:t>. Molasses and some slaves sailed to British North America where ships were unloaded and reloaded with rum.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12" y="1782750"/>
            <a:ext cx="5690847" cy="41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Trade:  </a:t>
            </a:r>
            <a:r>
              <a:rPr lang="en-US" sz="4400" dirty="0" smtClean="0"/>
              <a:t>Classical Model 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73498"/>
            <a:ext cx="6156100" cy="4195481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a</a:t>
            </a:r>
            <a:r>
              <a:rPr lang="en-US" sz="2400" dirty="0"/>
              <a:t>. Britain shipped textiles, rum, and manufactured goods to Africa. </a:t>
            </a:r>
            <a:endParaRPr lang="en-US" sz="2400" dirty="0" smtClean="0"/>
          </a:p>
          <a:p>
            <a:pPr lvl="1"/>
            <a:r>
              <a:rPr lang="en-US" sz="2400" dirty="0" smtClean="0"/>
              <a:t>b</a:t>
            </a:r>
            <a:r>
              <a:rPr lang="en-US" sz="2400" dirty="0"/>
              <a:t>. Slaves were transported to the West Indies and North America. </a:t>
            </a:r>
            <a:endParaRPr lang="en-US" sz="2400" dirty="0" smtClean="0"/>
          </a:p>
          <a:p>
            <a:pPr lvl="1"/>
            <a:r>
              <a:rPr lang="en-US" sz="2400" dirty="0" smtClean="0"/>
              <a:t>c</a:t>
            </a:r>
            <a:r>
              <a:rPr lang="en-US" sz="2400" dirty="0"/>
              <a:t>. Goods from the West Indies and North America, such as sugar, tobacco, lumber, cotton goods, were shipped to </a:t>
            </a:r>
            <a:r>
              <a:rPr lang="en-US" sz="2400" dirty="0" smtClean="0"/>
              <a:t>Britain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01" y="1853248"/>
            <a:ext cx="5690847" cy="41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American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colonial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82" y="2175164"/>
            <a:ext cx="6122473" cy="36853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period of </a:t>
            </a:r>
            <a:r>
              <a:rPr lang="en-US" sz="2800" b="1" dirty="0"/>
              <a:t>“salutary neglect” </a:t>
            </a:r>
            <a:r>
              <a:rPr lang="en-US" sz="2800" dirty="0"/>
              <a:t>from c. 1713 to 1763 enabled Americans to trade </a:t>
            </a:r>
            <a:r>
              <a:rPr lang="en-US" sz="2800" u="sng" dirty="0"/>
              <a:t>without much regulation </a:t>
            </a:r>
            <a:r>
              <a:rPr lang="en-US" sz="2800" dirty="0"/>
              <a:t>by the British Empire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/>
              <a:t>The term comes from Edmund Burke's "Speech on Conciliation with America" given in the House of Commons March 22, 1775.</a:t>
            </a:r>
          </a:p>
          <a:p>
            <a:pPr lvl="1"/>
            <a:endParaRPr lang="en-US" sz="26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89" y="452718"/>
            <a:ext cx="4665499" cy="61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Salutary Neglect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19" y="1577008"/>
            <a:ext cx="5151549" cy="52348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/>
              <a:t>was an intentional </a:t>
            </a:r>
            <a:r>
              <a:rPr lang="en-US" u="sng" dirty="0"/>
              <a:t>lack </a:t>
            </a:r>
            <a:r>
              <a:rPr lang="en-US" dirty="0"/>
              <a:t>of enforcement by the British government of British trade laws in the American </a:t>
            </a:r>
            <a:r>
              <a:rPr lang="en-US" dirty="0" smtClean="0"/>
              <a:t>colonies</a:t>
            </a:r>
          </a:p>
          <a:p>
            <a:r>
              <a:rPr lang="en-US" dirty="0"/>
              <a:t>M</a:t>
            </a:r>
            <a:r>
              <a:rPr lang="en-US" dirty="0" smtClean="0"/>
              <a:t>eant </a:t>
            </a:r>
            <a:r>
              <a:rPr lang="en-US" dirty="0"/>
              <a:t>to keep the American </a:t>
            </a:r>
            <a:r>
              <a:rPr lang="en-US" dirty="0" smtClean="0"/>
              <a:t>colonies </a:t>
            </a:r>
            <a:r>
              <a:rPr lang="en-US" u="sng" dirty="0" smtClean="0"/>
              <a:t>obedient</a:t>
            </a:r>
            <a:r>
              <a:rPr lang="en-US" dirty="0" smtClean="0"/>
              <a:t> </a:t>
            </a:r>
            <a:r>
              <a:rPr lang="en-US" dirty="0"/>
              <a:t>to Great </a:t>
            </a:r>
            <a:r>
              <a:rPr lang="en-US" dirty="0" smtClean="0"/>
              <a:t>Britain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colonists were left to govern themselves. These essentially sovereign colonies soon became accustomed to the idea of </a:t>
            </a:r>
            <a:r>
              <a:rPr lang="en-US" dirty="0" smtClean="0"/>
              <a:t>self-control or </a:t>
            </a:r>
            <a:r>
              <a:rPr lang="en-US" u="sng" dirty="0" smtClean="0"/>
              <a:t>self-rule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effects of such </a:t>
            </a:r>
            <a:r>
              <a:rPr lang="en-US" dirty="0" smtClean="0"/>
              <a:t>a long period of isolation resulted in a collective </a:t>
            </a:r>
            <a:r>
              <a:rPr lang="en-US" u="sng" dirty="0"/>
              <a:t>identity</a:t>
            </a:r>
            <a:r>
              <a:rPr lang="en-US" dirty="0"/>
              <a:t> </a:t>
            </a:r>
            <a:r>
              <a:rPr lang="en-US" dirty="0" smtClean="0"/>
              <a:t>of the colonists that </a:t>
            </a:r>
            <a:r>
              <a:rPr lang="en-US" dirty="0"/>
              <a:t>considered itself separate from Great Britain.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45" y="348131"/>
            <a:ext cx="5330780" cy="61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1835</TotalTime>
  <Words>1651</Words>
  <Application>Microsoft Office PowerPoint</Application>
  <PresentationFormat>Widescreen</PresentationFormat>
  <Paragraphs>127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Bell Ringer:  Checklist</vt:lpstr>
      <vt:lpstr>American Colonial Society in the 18th Century</vt:lpstr>
      <vt:lpstr>Colonial Economics &amp; Politics</vt:lpstr>
      <vt:lpstr>Commerce and Trade </vt:lpstr>
      <vt:lpstr>Commerce and Trade</vt:lpstr>
      <vt:lpstr>Triangular Trade:  Atlantic Slave Trade Model </vt:lpstr>
      <vt:lpstr>Triangular Trade:  Classical Model  </vt:lpstr>
      <vt:lpstr>Illegal American  colonial trade</vt:lpstr>
      <vt:lpstr>Salutary Neglect</vt:lpstr>
      <vt:lpstr>Illegal American Colonial Trade</vt:lpstr>
      <vt:lpstr>Illegal American Colonial Trade</vt:lpstr>
      <vt:lpstr>Colonial Manufacturing</vt:lpstr>
      <vt:lpstr>Agriculture</vt:lpstr>
      <vt:lpstr>Political Structure of the Colonies by 1775 </vt:lpstr>
      <vt:lpstr>PowerPoint Presentation</vt:lpstr>
      <vt:lpstr>Development of Republicanism</vt:lpstr>
      <vt:lpstr>Nature of American politics</vt:lpstr>
      <vt:lpstr>Royal Governors</vt:lpstr>
      <vt:lpstr>Development of Democratic Ideals in Colonial America</vt:lpstr>
      <vt:lpstr>Bibliography</vt:lpstr>
      <vt:lpstr>Colonial Brochure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Colonial Society in the 18th Century</dc:title>
  <dc:creator>dedwards4</dc:creator>
  <cp:lastModifiedBy>dedwards4</cp:lastModifiedBy>
  <cp:revision>27</cp:revision>
  <dcterms:created xsi:type="dcterms:W3CDTF">2016-09-18T23:29:37Z</dcterms:created>
  <dcterms:modified xsi:type="dcterms:W3CDTF">2017-09-18T18:15:42Z</dcterms:modified>
</cp:coreProperties>
</file>